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9"/>
  </p:notesMasterIdLst>
  <p:handoutMasterIdLst>
    <p:handoutMasterId r:id="rId50"/>
  </p:handoutMasterIdLst>
  <p:sldIdLst>
    <p:sldId id="256" r:id="rId3"/>
    <p:sldId id="309" r:id="rId4"/>
    <p:sldId id="333" r:id="rId5"/>
    <p:sldId id="334" r:id="rId6"/>
    <p:sldId id="302" r:id="rId7"/>
    <p:sldId id="304" r:id="rId8"/>
    <p:sldId id="340" r:id="rId9"/>
    <p:sldId id="341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5" r:id="rId18"/>
    <p:sldId id="343" r:id="rId19"/>
    <p:sldId id="345" r:id="rId20"/>
    <p:sldId id="344" r:id="rId21"/>
    <p:sldId id="267" r:id="rId22"/>
    <p:sldId id="268" r:id="rId23"/>
    <p:sldId id="269" r:id="rId24"/>
    <p:sldId id="346" r:id="rId25"/>
    <p:sldId id="270" r:id="rId26"/>
    <p:sldId id="348" r:id="rId27"/>
    <p:sldId id="275" r:id="rId28"/>
    <p:sldId id="349" r:id="rId29"/>
    <p:sldId id="350" r:id="rId30"/>
    <p:sldId id="351" r:id="rId31"/>
    <p:sldId id="352" r:id="rId32"/>
    <p:sldId id="353" r:id="rId33"/>
    <p:sldId id="365" r:id="rId34"/>
    <p:sldId id="354" r:id="rId35"/>
    <p:sldId id="355" r:id="rId36"/>
    <p:sldId id="356" r:id="rId37"/>
    <p:sldId id="357" r:id="rId38"/>
    <p:sldId id="359" r:id="rId39"/>
    <p:sldId id="360" r:id="rId40"/>
    <p:sldId id="361" r:id="rId41"/>
    <p:sldId id="362" r:id="rId42"/>
    <p:sldId id="364" r:id="rId43"/>
    <p:sldId id="276" r:id="rId44"/>
    <p:sldId id="366" r:id="rId45"/>
    <p:sldId id="277" r:id="rId46"/>
    <p:sldId id="367" r:id="rId47"/>
    <p:sldId id="358" r:id="rId48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4046D9D-E769-4BBD-B0F2-27347457BEB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CAD848-F9DD-457B-A361-B5656E9C514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ED30C6-3782-41CF-99AD-2C61C105021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9F0663-638B-4C1C-AEE6-69E1D257BF5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B5F6745-F338-4E97-9421-AB650BA8E915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26408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206CF93-ECF9-4C2E-BF62-2E96D4C996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73E9CDC-7958-44DF-AD49-393F53C6435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255F2789-BE31-41CD-B95B-0409927D4B4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F3E358-3547-48E5-A0A5-A6190EDE639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5D8312-55F3-47BF-BB63-BB9E09F8613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BCEFB2-A876-42ED-939D-149C08DB22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CBBD8E5-D61C-49DD-A8EA-8FFB3F71B37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15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327263-732B-430B-BDC9-AC58268633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0F030B6-62BB-4C72-9C9D-5B4FB001190B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077B381-B1B6-4E77-91E6-31F3A9E5913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0F8FDC-28C0-492A-8905-52F989E99C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783636-C98E-43C2-84CA-45FC0A9220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FA6B3C1-4E31-4A3D-B25C-A9710F5412FF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95B4EA-89F0-435A-9BC5-76782A6A26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DB96D8-A12F-461F-84C3-787E6774DC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F71128-C942-42A0-93F7-EF4BB36E43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6D5DC36-78C5-4ADB-BF88-2E4D3EE3E664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874FFD-4DCE-439E-965E-E588BCD2B4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670D5EE-82CA-4D91-BCF5-13EC218D1F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E12366-3D59-4B2B-AA0F-07DCA28B4C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C7A02D7-F86A-4078-B37B-EFB945113181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F95170D-CBFB-451C-A3BE-142AA1A1EBC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D392319-6B39-469A-BF62-8FCDA8C04A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49B611-7107-4A10-81B3-D984F2F684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5DD816-B755-43AD-A5CD-6364B19FEBEF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C60810-B661-4BB4-B09D-0DC4AAE533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6FFFC15-6055-4078-81D9-4989966757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FBFEA9-E1A6-4B54-82A2-65ED74B89C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EBA16A-AB1C-4B61-98DE-FB3402EC2A16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8EB7056-C831-4A22-9777-0D8C97D0F33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71896FA-5E3B-4C69-A34A-AE949D0ACB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C86D10-F611-4099-B01A-35F24241BF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B3BCBA3-B734-4676-9DB3-8C6EB7AC0920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EE961E-BA40-4457-BA6E-C6A26BF91E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D941FFE-0A2C-4831-BD62-4AB06B1832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95B22C-F9D2-4AB3-BC0C-0B81D95C57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76F67E-D606-4371-85E2-9B7148DA1382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EB148C6-3DB1-474B-ADB8-E5C890140FF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5126F2F-4F06-4C96-BD0F-857E592F6F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04C0B3-BBA1-48A7-8B13-75194236AC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00E5C09-C22E-4284-A04D-8CA84AB4C3E3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22A4560-F03B-4B05-91CE-13F46644C9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D39EFF-1824-4FE6-BAA6-0BA1A0B3EC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B6BE4C-D449-4E97-A2C0-7133392553E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2A48EB1-46D9-4445-AF60-DD798DAB28DF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EA0D1B3-3EBD-47F8-A886-55DAECEFE0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8E9D2F7-580B-4AD3-9F09-1FAA4AA4F5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33FFB1-937A-4C48-8034-2DF8AB3000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69A813E-623D-4F91-931C-CA76253B9DC3}" type="slidenum">
              <a:t>22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DBB2D11-36CD-448F-A875-6C19F76DDF8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DCE2E7F-90F6-4B24-AD9A-3140490930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123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6E14DC-2255-4720-9468-77D17AA6FA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3066FB7-2F8E-4DE7-9A92-031E1094C062}" type="slidenum">
              <a:t>24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0631627-012A-4989-A544-5693D1B29D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637BDE0-862F-4A7F-8284-C9C9082A57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AC55C5-A5CE-43BE-9B90-4C65F86B16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2D54164-1970-429F-9126-93D4CAAB7E5D}" type="slidenum">
              <a:t>26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5F6CB9-E9E4-4499-9EBA-08A44CFA30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7601A30-D041-4773-96DF-7752EF9F49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482FE9-D1F3-42C3-87B0-AE3EE5082A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ACC736D-7771-48B3-8116-53AEB1450487}" type="slidenum">
              <a:t>42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62F5B9B-5A30-46AE-AEDD-B48E957595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8C2E0A4-F301-46C1-96CE-23DA0AE2D1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2B068B-30C6-4488-9457-A785D11C19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500B6C0-6CAC-4E1B-9E8E-54523E8101F8}" type="slidenum">
              <a:t>44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D811CED-72A2-4694-9600-916A6069843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AA7AAE8-92AD-4E70-AC1F-BFD27CE252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3">
              <a:spcBef>
                <a:spcPts val="600"/>
              </a:spcBef>
            </a:pPr>
            <a:endParaRPr lang="fr-FR" sz="5000" b="1" u="sng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86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26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dirty="0"/>
              <a:t>Progressivité dans l’acquisition des compétences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549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67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8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327263-732B-430B-BDC9-AC58268633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0F030B6-62BB-4C72-9C9D-5B4FB001190B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077B381-B1B6-4E77-91E6-31F3A9E5913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0F8FDC-28C0-492A-8905-52F989E99C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78175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D8688F-BFC2-41B8-A462-87979E15C2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0AD5B00-B9AB-41B4-BB8C-BFF478650D13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AAD6724-805E-4E1C-8FC4-ECA78EDAF0C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5BAFBBE-7462-42B6-9361-178B599151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fr-FR" sz="2940">
              <a:latin typeface="Arial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542F9-56F1-4A8C-A2CA-204C41215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0BB223-4A68-4168-BB19-D08B2C305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77A647-A607-46FC-96A7-D7B466B3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FD1BE8-645A-40A9-948A-27161FA7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6AA04E-8CB9-4570-93F5-C7125A50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059B4F-616E-4244-A09B-4319659C249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45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5D342-F94D-4694-B3E0-88E1047B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54C2B7-B8C9-42D1-AF39-129F3053A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ECC9E7-8E2B-4F3F-B8E7-4C08F1D2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191733-866D-4F83-8464-F7B404DA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4661BD-6418-43AF-A54E-C63D3640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05BE3A-919F-46BE-9B1E-9703695D873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50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0EEFDA3-A557-4044-A331-638C0C719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576263"/>
            <a:ext cx="2266950" cy="56086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749E0D-2132-46A7-8105-FEB849354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576263"/>
            <a:ext cx="6653212" cy="56086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67BDE-0525-4211-BCAE-98C48B61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08DBB9-8F22-4FB0-B216-8D999014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2220A0-5140-4B9A-BBE3-B803B009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6D1113-858D-466B-AAAB-B327AA8D94E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89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02323" y="1076215"/>
            <a:ext cx="8703289" cy="2682919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2321" y="3827466"/>
            <a:ext cx="8374272" cy="193191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407CC9"/>
                </a:solidFill>
              </a:defRPr>
            </a:lvl1pPr>
            <a:lvl2pPr marL="504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701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87308" y="1621596"/>
            <a:ext cx="8689288" cy="5069533"/>
          </a:xfrm>
        </p:spPr>
        <p:txBody>
          <a:bodyPr/>
          <a:lstStyle>
            <a:lvl1pPr marL="196002" marR="0" indent="-196002" algn="l" defTabSz="5040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baseline="0">
                <a:solidFill>
                  <a:srgbClr val="3D7CC9"/>
                </a:solidFill>
              </a:defRPr>
            </a:lvl1pPr>
            <a:lvl2pPr marL="691257" marR="0" indent="-187252" algn="l" defTabSz="5040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 Italic"/>
              <a:buChar char="■"/>
              <a:tabLst/>
              <a:defRPr/>
            </a:lvl2pPr>
            <a:lvl3pPr marL="691257" marR="0" indent="0" algn="l" defTabSz="5040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91257" marR="0" indent="196002" algn="l" defTabSz="5040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"/>
              <a:buChar char="–"/>
              <a:tabLst/>
              <a:defRPr/>
            </a:lvl4pPr>
            <a:lvl5pPr marL="889008" marR="0" indent="0" algn="l" defTabSz="5040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73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A0232A-E611-4408-B296-A0BE0A2044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17BA0A-DA2C-43E0-B1DD-7A374C88EC17}" type="datetime1">
              <a:rPr lang="fr-FR"/>
              <a:pPr lvl="0"/>
              <a:t>22/10/2020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8299A72-72E2-48F4-A3F7-0DDCB71BC1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0F43B2-EFBD-40D3-AC9A-6D1375C4BD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733638-1F17-4AED-9AEF-43395F8CA1EC}" type="slidenum">
              <a:t>‹N°›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C195913-1C02-42EF-91D0-DD3B40CEB9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032" y="301591"/>
            <a:ext cx="9072169" cy="1261931"/>
          </a:xfrm>
        </p:spPr>
        <p:txBody>
          <a:bodyPr lIns="0" tIns="0" rIns="0" bIns="0"/>
          <a:lstStyle>
            <a:lvl1pPr hangingPunct="0">
              <a:defRPr>
                <a:latin typeface="Arial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C0ED31-EBEE-4940-BE76-14EA23569D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032" y="1768681"/>
            <a:ext cx="9072169" cy="4988992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560"/>
              </a:spcAft>
              <a:defRPr>
                <a:latin typeface="Arial" pitchFamily="18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8531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EACB2-7C30-470A-A116-0BC8072AE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11EE67-A981-4A32-9E55-F0A809EE4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6F98B5-F7B6-453C-9433-DAF1CADF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CAE499-C144-416C-A2AA-A25AB02D92B4}" type="datetime1">
              <a:rPr lang="fr-FR" smtClean="0"/>
              <a:pPr lvl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0E20A0-6203-44BC-9DE8-E72A58FF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FABCAD-C2FB-446F-AF7A-29D04FA7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B15A1B-A138-4F67-9E4F-6CCEB4A485C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28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F1576-7D71-4894-9B8D-28F8B530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DED1D3-ECB0-47D9-8202-CD94A6AA8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DB9577-9F13-431E-BB5C-B2191544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CAE499-C144-416C-A2AA-A25AB02D92B4}" type="datetime1">
              <a:rPr lang="fr-FR" smtClean="0"/>
              <a:pPr lvl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C92889-BFC2-488D-9FCA-C00B4FC9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C09C7-41F1-45D8-BC21-2B7959E6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E3670D-0DE8-40A9-84FE-AD24B9CD630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358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A6F0D7-0A48-4D51-8482-55F4EE5F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25F180-ED7C-4572-A813-C8415B177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D84035-97ED-4564-8AE5-D66F09EF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CAE499-C144-416C-A2AA-A25AB02D92B4}" type="datetime1">
              <a:rPr lang="fr-FR" smtClean="0"/>
              <a:pPr lvl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8A0D89-2069-4824-8122-1810296C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D9F295-3183-4323-BC7B-90EDC2C3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A493CA-801D-41BA-AF33-A3F86A800F0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42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E27D9-18D9-4017-986F-2D8FDF1E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52F668-A0A7-4B1A-9A86-E58B33873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2012950"/>
            <a:ext cx="4270375" cy="4795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7FCF87-6E2D-46F1-992E-7FFEC3EEF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2012950"/>
            <a:ext cx="4271963" cy="4795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E933F5-B1B9-4947-9DE2-FC785C2F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CAE499-C144-416C-A2AA-A25AB02D92B4}" type="datetime1">
              <a:rPr lang="fr-FR" smtClean="0"/>
              <a:pPr lvl="0"/>
              <a:t>22/10/2020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00837E-FE7F-4360-9219-B5E6DD8B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7D425E-9B75-4B43-A5B8-D9BB1C8F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46FA2F-9766-4183-9286-59EB553D8EE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149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2CDE9B-7EB3-4DED-964B-DF338F1A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DCC49E-4925-4E01-815A-97C282162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B0F6B6-01C5-4B45-8142-1693CC7B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F4E18E-66FB-436A-833C-5D5567AEF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548311-5B86-4E36-9625-9BA63E4D1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544F7F-E30C-43BA-8405-09F90F97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CAE499-C144-416C-A2AA-A25AB02D92B4}" type="datetime1">
              <a:rPr lang="fr-FR" smtClean="0"/>
              <a:pPr lvl="0"/>
              <a:t>22/10/2020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F2E73E3-830F-40B1-A665-AE36C01B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E159727-626F-47E9-A405-5D7A519C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E0E7B4-493C-412D-A9DB-78A23AAB7B8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59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BF82E-D8CA-4858-92E4-4B9B12C2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E1B9E5-F9B5-4ABB-9A45-5B5712571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819B0B-7FE8-4A35-B849-449A5509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2A45E3-8AEE-4772-8FCD-3200E6CA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385985-61EF-497B-AE2E-D2756873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98BC5F-8215-4C08-87A4-7F31E2C5BB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294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934C9-4D6B-4AB7-B65A-00A15E49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0ACD2D-E135-4D7B-BE02-89ACCCDBA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CAE499-C144-416C-A2AA-A25AB02D92B4}" type="datetime1">
              <a:rPr lang="fr-FR" smtClean="0"/>
              <a:pPr lvl="0"/>
              <a:t>22/10/2020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70C164-F03E-426A-8E20-D117CA23C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CDD257-2E13-4C11-AFF4-1C7B9D7A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42F8F5-CA85-4C6B-AB80-91E5E4F02DA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484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4CA581-801F-42F1-82EB-DC7CC7E78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CAE499-C144-416C-A2AA-A25AB02D92B4}" type="datetime1">
              <a:rPr lang="fr-FR" smtClean="0"/>
              <a:pPr lvl="0"/>
              <a:t>22/10/2020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C0894D-F348-40A6-AC3C-EFB4E457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EAF642-89F8-4D07-9FFC-07BB9F86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FBE63B-2CDD-4E12-8F49-994A449F31E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6542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CC750-C5BD-4AC3-8C3D-223A1A32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5AD3F9-8908-4FE7-84BA-4095D5703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D574D2-AD31-4F42-85A5-EB1853FBB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D1B0FC-8397-4112-A824-15B23811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CAE499-C144-416C-A2AA-A25AB02D92B4}" type="datetime1">
              <a:rPr lang="fr-FR" smtClean="0"/>
              <a:pPr lvl="0"/>
              <a:t>22/10/2020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DE398C-036D-4EC7-9F07-375E4809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BA18CE-8608-44EA-94CE-833F68C4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D5FF88-5502-4DF3-82BC-FB3F3F67021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18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C17B1F-D388-4658-B009-EA921A08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3323E4-E394-4BD8-9B4D-8C63D6C06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252409-5938-4C50-BEA3-0374D093E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914649-5B13-48EC-BA95-E3C66E9B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CAE499-C144-416C-A2AA-A25AB02D92B4}" type="datetime1">
              <a:rPr lang="fr-FR" smtClean="0"/>
              <a:pPr lvl="0"/>
              <a:t>22/10/2020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F7E769-02A3-478F-AC23-210A4DAA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8995AF-0C21-4F4C-8897-4F7CC5A4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AFC869-395B-4CB5-87AF-FD51E4A880B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925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5B13D0-F1FF-4C1A-8FE6-E11ED638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897D44-11B0-4685-980E-C17DBB565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94AC82-3A36-4E96-9C93-551DDA6B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CAE499-C144-416C-A2AA-A25AB02D92B4}" type="datetime1">
              <a:rPr lang="fr-FR" smtClean="0"/>
              <a:pPr lvl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EC9F39-5423-4116-88FE-B370BCC3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AD4188-32E0-41AE-9891-6D363172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268CE3-27C9-4551-A245-F21F39B3B7C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47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AACD41E-C741-412A-9F1F-2CB5A4368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600" y="401638"/>
            <a:ext cx="2173288" cy="64071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89A752-5531-496E-BACC-D2C8EFC21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401638"/>
            <a:ext cx="6369050" cy="64071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F274B3-D637-41DE-B2F1-A70EDFE2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CAE499-C144-416C-A2AA-A25AB02D92B4}" type="datetime1">
              <a:rPr lang="fr-FR" smtClean="0"/>
              <a:pPr lvl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4C3AF7-A252-4406-8DBD-87490814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40E4F8-E530-4CD1-B1E6-B5025D71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59EC80-8C70-4BBF-BF67-371D556D40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50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43CD7-60FE-488F-A0BB-B2FBB2D3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6B4078-511D-4EB8-802A-8DB6C0A23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7AF97E-B342-4103-AC4B-01BAB429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3DBFD2-A1E3-4A7A-B4EE-4570B87D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D74345-5037-49D2-92BC-E8B5304D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35C3B8-617F-414D-A58B-F296BA2D964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77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6ECE3-4A91-46FD-9241-11BF5059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683F00-F075-4222-839C-4010F88BB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800225"/>
            <a:ext cx="4459287" cy="4384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DA6EC5-1C41-4E91-ABA0-1E520148B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800225"/>
            <a:ext cx="4460875" cy="4384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02A90D-5AEA-4D5F-A0B1-C915A361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0E9E73-DDC1-4E0F-8789-211D3935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DF8334-A9EA-4F82-940C-ACEF846A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92FCBB-A06A-4E1C-9571-BE67AFD02F4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15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3ED9B-13F0-428F-BA31-872B5577E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A2D804-F5A0-4263-B343-68A2C21D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C1CB45-6440-453B-8702-6ED7E3A83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5282BE-61EF-4A9C-BE86-A26F7AE2F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B57039-24CD-4B61-828D-81E7E4C8D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9193B5-C060-467D-A35D-6893CE29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61EFA4-20AE-42D8-A60A-4D47CFE5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D2A84E-D9F5-4944-80C7-2E6FEE79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ED9474-9247-41ED-A5E5-01D51A7470F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95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1B157E-440E-4BD7-98B7-7D77DF61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BB472F-F768-45C0-BE14-E953B391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C59C80-F293-43F2-9528-0A0EA155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F90B76-83C3-432A-BFC0-41D9E90B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E3DD6F-A677-48DD-A4AB-604EE729D04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33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5AB0CA-3D7A-49B8-AEEA-3ABCF55F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2FAA13-49BB-41B2-A859-636A5C1C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B0D8DC-6780-4CB0-B8B2-DCA8E8D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921EC2-A37D-4700-B376-132811A9F99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3978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A4CC6-ECB5-4518-8B3E-29B73C22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CA5C03-8668-4662-B342-A144A7706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7406DE-1C02-4DFA-A5D6-DC184F87D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2745B5-2244-47D6-A6C9-BB54C929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4253AD-5E62-4C4D-BB3F-F37499D1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EA1C58-B01C-4DD1-8C31-557E84E8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7BFA76-AA36-4806-8FB2-8342E83B406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4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29009-04CB-4642-B24C-37709A27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48B9C3F-0339-4597-85E0-EC2B599D4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BAC556-B5B3-45BD-A954-22A3B38D2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70B3BC-5E69-44C4-AE92-EDD4255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96F9CB-7E7B-4804-B9A0-D02DD388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D25337-4D42-4687-8BB1-BF48B2E0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276676-AE88-4086-8DDA-68B0A13DA8A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43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6154FC7-5E5A-4F7A-9F69-E979DB1AB2A9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720" y="72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CD2D7126-6960-4F6B-9A62-E87AFC1124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BC39F4-770C-4A2D-968A-C66A8C6506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A2BF3D-F57A-4C4A-B835-6E3F16E0F15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60FF0B-756D-4014-AFD6-B74A284EDE5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98E40A-8CD2-4F08-AF27-E9621FC0FA0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C67C8E5-AC89-4368-98BA-946DFF5AE3CA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  <p:sldLayoutId id="2147483686" r:id="rId14"/>
  </p:sldLayoutIdLst>
  <p:txStyles>
    <p:titleStyle>
      <a:lvl1pPr algn="l" rtl="0" hangingPunct="0">
        <a:tabLst/>
        <a:defRPr lang="fr-FR" sz="3600" b="0" i="0" u="none" strike="noStrike" kern="1200">
          <a:ln>
            <a:noFill/>
          </a:ln>
          <a:latin typeface="Arial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fr-FR" sz="2600" b="0" i="0" u="none" strike="noStrike" kern="1200">
          <a:ln>
            <a:noFill/>
          </a:ln>
          <a:latin typeface="Liberation Sans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44CC-29EE-4378-9D54-FFAA592EAD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640" y="402120"/>
            <a:ext cx="8693640" cy="1460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lvl="0"/>
            <a:r>
              <a:rPr lang="en-US"/>
              <a:t>Modifiez le style du 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6C9A3-73C0-4919-8E98-9B1613B1CE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2640" y="2012400"/>
            <a:ext cx="8693640" cy="479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no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886FF-1158-46D7-AF67-51F883BF7A9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92640" y="7007039"/>
            <a:ext cx="2267640" cy="4021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B8B8B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20CAE499-C144-416C-A2AA-A25AB02D92B4}" type="datetime1">
              <a:rPr lang="fr-FR"/>
              <a:pPr lvl="0"/>
              <a:t>22/10/2020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08277-AA9A-4EC3-8E8E-8772DCC222A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39000" y="7007039"/>
            <a:ext cx="3401640" cy="4021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153C-593B-4D47-B02E-7F2C81B60F0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18999" y="7007039"/>
            <a:ext cx="2267640" cy="4021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B8B8B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B008D1BF-4FC7-453C-9760-6E664118324D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 Light"/>
          <a:ea typeface="Microsoft YaHei" pitchFamily="2"/>
          <a:cs typeface="Mangal" pitchFamily="2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1001"/>
        </a:spcBef>
        <a:spcAft>
          <a:spcPts val="0"/>
        </a:spcAft>
        <a:buSzPct val="45000"/>
        <a:buFont typeface="StarSymbol"/>
        <a:buChar char="●"/>
        <a:tabLst/>
        <a:defRPr lang="en-US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Mangal" pitchFamily="2"/>
        </a:defRPr>
      </a:lvl1pPr>
      <a:lvl2pPr marL="0" marR="0" lvl="1" indent="0" algn="l" rtl="0" hangingPunct="1">
        <a:lnSpc>
          <a:spcPct val="100000"/>
        </a:lnSpc>
        <a:spcBef>
          <a:spcPts val="499"/>
        </a:spcBef>
        <a:spcAft>
          <a:spcPts val="0"/>
        </a:spcAft>
        <a:buSzPct val="75000"/>
        <a:buFont typeface="StarSymbol"/>
        <a:buChar char="–"/>
        <a:tabLst/>
        <a:defRPr lang="en-US" sz="2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Mangal" pitchFamily="2"/>
        </a:defRPr>
      </a:lvl2pPr>
      <a:lvl3pPr marL="0" marR="0" lvl="2" indent="0" algn="l" rtl="0" hangingPunct="1">
        <a:lnSpc>
          <a:spcPct val="100000"/>
        </a:lnSpc>
        <a:spcBef>
          <a:spcPts val="499"/>
        </a:spcBef>
        <a:spcAft>
          <a:spcPts val="0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Mangal" pitchFamily="2"/>
        </a:defRPr>
      </a:lvl3pPr>
      <a:lvl4pPr marL="0" marR="0" lvl="3" indent="0" algn="l" rtl="0" hangingPunct="1">
        <a:lnSpc>
          <a:spcPct val="100000"/>
        </a:lnSpc>
        <a:spcBef>
          <a:spcPts val="499"/>
        </a:spcBef>
        <a:spcAft>
          <a:spcPts val="0"/>
        </a:spcAft>
        <a:buSzPct val="75000"/>
        <a:buFont typeface="StarSymbol"/>
        <a:buChar char="–"/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Mangal" pitchFamily="2"/>
        </a:defRPr>
      </a:lvl4pPr>
      <a:lvl5pPr marL="0" marR="0" lvl="4" indent="0" algn="l" rtl="0" hangingPunct="1">
        <a:lnSpc>
          <a:spcPct val="100000"/>
        </a:lnSpc>
        <a:spcBef>
          <a:spcPts val="499"/>
        </a:spcBef>
        <a:spcAft>
          <a:spcPts val="0"/>
        </a:spcAft>
        <a:buSzPct val="45000"/>
        <a:buFont typeface="StarSymbol"/>
        <a:buChar char="●"/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irn.info/publications-de-&#201;rik-Neveu--441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es.ens-lyon.fr/articles/laction-publique-face-a-la-crise-environnementale-mondiale" TargetMode="External"/><Relationship Id="rId4" Type="http://schemas.openxmlformats.org/officeDocument/2006/relationships/hyperlink" Target="https://www.cairn.info/editeur.php?ID_EDITEUR=ARC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france3-regions.francetvinfo.fr/languedoc-roussillon/gard/nimes/de-l-arsenic-et-du-cadmium-dans-les-analyses-des-riverains-des-mines-cevenoles-926395.html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monde.fr/planete/video/2014/09/23/comprendre-le-rechauffement-climatique-en-4-minutes_4492721_3244.html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0C5BA88-6E9A-4712-A339-D6E99BAAC3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576000"/>
            <a:ext cx="8568000" cy="5976000"/>
          </a:xfrm>
        </p:spPr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fr-FR" sz="3600" b="1" dirty="0">
                <a:latin typeface="+mn-lt"/>
              </a:rPr>
              <a:t>Journée de formation sur le nouveau programme de terminale en SES</a:t>
            </a:r>
          </a:p>
          <a:p>
            <a:pPr lvl="0" algn="ctr">
              <a:spcAft>
                <a:spcPts val="0"/>
              </a:spcAft>
            </a:pPr>
            <a:endParaRPr lang="fr-FR" sz="3600" dirty="0">
              <a:latin typeface="+mn-lt"/>
            </a:endParaRPr>
          </a:p>
          <a:p>
            <a:pPr lvl="0" algn="ctr">
              <a:spcAft>
                <a:spcPts val="0"/>
              </a:spcAft>
            </a:pPr>
            <a:r>
              <a:rPr lang="fr-FR" sz="3600" b="1" dirty="0">
                <a:latin typeface="+mn-lt"/>
              </a:rPr>
              <a:t>Regards croisés</a:t>
            </a:r>
          </a:p>
          <a:p>
            <a:pPr lvl="0" algn="ctr">
              <a:spcAft>
                <a:spcPts val="0"/>
              </a:spcAft>
            </a:pPr>
            <a:r>
              <a:rPr lang="fr-FR" sz="3600" b="1" dirty="0">
                <a:latin typeface="+mn-lt"/>
              </a:rPr>
              <a:t> </a:t>
            </a:r>
          </a:p>
          <a:p>
            <a:pPr lvl="0" algn="ctr">
              <a:spcAft>
                <a:spcPts val="0"/>
              </a:spcAft>
            </a:pPr>
            <a:r>
              <a:rPr lang="fr-FR" sz="3600" b="1" dirty="0">
                <a:latin typeface="+mn-lt"/>
              </a:rPr>
              <a:t>Questionnement :  </a:t>
            </a:r>
            <a:r>
              <a:rPr lang="fr-FR" sz="3600" b="1" dirty="0">
                <a:solidFill>
                  <a:srgbClr val="000000"/>
                </a:solidFill>
                <a:latin typeface="+mn-lt"/>
              </a:rPr>
              <a:t>Quelle action publique pour l’environnement </a:t>
            </a:r>
            <a:r>
              <a:rPr lang="fr-FR" sz="3600" b="1" dirty="0">
                <a:solidFill>
                  <a:srgbClr val="000000"/>
                </a:solidFill>
                <a:latin typeface="Arial" pitchFamily="18"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E56AB44-2E3B-4FC8-B20B-9B6F8AED6D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2133360"/>
            <a:ext cx="8784000" cy="3338639"/>
          </a:xfrm>
        </p:spPr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fr-FR" sz="3600" b="1">
                <a:solidFill>
                  <a:srgbClr val="000000"/>
                </a:solidFill>
                <a:latin typeface="Arial" pitchFamily="18"/>
              </a:rPr>
              <a:t>1 -  Place de ce questionnement dans le programme de terminale et progressivité du programme seconde- première-terminale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BB308-1C3A-4EC1-B230-780DF120E0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576000"/>
            <a:ext cx="8496000" cy="720000"/>
          </a:xfrm>
        </p:spPr>
        <p:txBody>
          <a:bodyPr/>
          <a:lstStyle/>
          <a:p>
            <a:pPr lvl="0" indent="449639"/>
            <a:r>
              <a:rPr lang="fr-FR" sz="2000" b="1">
                <a:solidFill>
                  <a:srgbClr val="000000"/>
                </a:solidFill>
              </a:rPr>
              <a:t>1-1 place du questionnement dans le programme de terminale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FA419D-DD2D-4804-8603-8F4171C6BCF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6000" y="1655999"/>
            <a:ext cx="8568000" cy="5117400"/>
          </a:xfrm>
        </p:spPr>
        <p:txBody>
          <a:bodyPr anchor="ctr"/>
          <a:lstStyle/>
          <a:p>
            <a:pPr lvl="0" algn="l">
              <a:spcAft>
                <a:spcPts val="0"/>
              </a:spcAft>
              <a:buSzPct val="45000"/>
            </a:pPr>
            <a:r>
              <a:rPr lang="fr-FR" sz="2800" b="1" dirty="0">
                <a:latin typeface="+mn-lt"/>
              </a:rPr>
              <a:t>en fin de programme (février)</a:t>
            </a:r>
          </a:p>
          <a:p>
            <a:pPr marL="228600" lvl="0" algn="l">
              <a:spcAft>
                <a:spcPts val="0"/>
              </a:spcAft>
              <a:buSzPct val="45000"/>
            </a:pPr>
            <a:endParaRPr lang="fr-FR" sz="2800" dirty="0">
              <a:latin typeface="+mn-lt"/>
            </a:endParaRPr>
          </a:p>
          <a:p>
            <a:pPr lvl="0" algn="l">
              <a:spcAft>
                <a:spcPts val="0"/>
              </a:spcAft>
              <a:buSzPct val="45000"/>
            </a:pPr>
            <a:r>
              <a:rPr lang="fr-FR" sz="2800" b="1" dirty="0">
                <a:latin typeface="+mn-lt"/>
              </a:rPr>
              <a:t>Acquis : déjà abordé dans l’année</a:t>
            </a:r>
            <a:endParaRPr lang="fr-FR" sz="2800" dirty="0">
              <a:latin typeface="+mn-lt"/>
            </a:endParaRPr>
          </a:p>
          <a:p>
            <a:pPr marL="228600" lvl="0" algn="l">
              <a:spcAft>
                <a:spcPts val="0"/>
              </a:spcAft>
            </a:pPr>
            <a:endParaRPr lang="fr-FR" sz="2800" dirty="0">
              <a:latin typeface="+mn-lt"/>
            </a:endParaRPr>
          </a:p>
          <a:p>
            <a:pPr marL="457200" lvl="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+mn-lt"/>
              </a:rPr>
              <a:t>Science économique /Thème : </a:t>
            </a:r>
            <a:r>
              <a:rPr lang="fr-FR" sz="2800" dirty="0">
                <a:latin typeface="+mn-lt"/>
              </a:rPr>
              <a:t>« Quels sont les sources et les défis de la </a:t>
            </a:r>
            <a:r>
              <a:rPr lang="fr-FR" sz="2800" b="1" dirty="0">
                <a:latin typeface="+mn-lt"/>
              </a:rPr>
              <a:t>croissance</a:t>
            </a:r>
            <a:r>
              <a:rPr lang="fr-FR" sz="2800" dirty="0">
                <a:latin typeface="+mn-lt"/>
              </a:rPr>
              <a:t> économique ?//</a:t>
            </a:r>
            <a:r>
              <a:rPr lang="fr-FR" sz="2800" b="1" dirty="0">
                <a:latin typeface="+mn-lt"/>
              </a:rPr>
              <a:t>limites écologiques</a:t>
            </a:r>
            <a:r>
              <a:rPr lang="fr-FR" sz="2800" dirty="0">
                <a:latin typeface="+mn-lt"/>
              </a:rPr>
              <a:t> </a:t>
            </a:r>
          </a:p>
          <a:p>
            <a:pPr marL="228600" lvl="0" algn="l">
              <a:spcAft>
                <a:spcPts val="0"/>
              </a:spcAft>
            </a:pPr>
            <a:endParaRPr lang="fr-FR" sz="2800" dirty="0">
              <a:latin typeface="+mn-lt"/>
            </a:endParaRPr>
          </a:p>
          <a:p>
            <a:pPr marL="457200" lvl="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+mn-lt"/>
              </a:rPr>
              <a:t>science politique</a:t>
            </a:r>
            <a:r>
              <a:rPr lang="fr-FR" sz="2800" dirty="0">
                <a:latin typeface="+mn-lt"/>
              </a:rPr>
              <a:t> /</a:t>
            </a:r>
            <a:r>
              <a:rPr lang="fr-FR" sz="2800" b="1" dirty="0">
                <a:latin typeface="+mn-lt"/>
              </a:rPr>
              <a:t>Thème : </a:t>
            </a:r>
            <a:r>
              <a:rPr lang="fr-FR" sz="2800" dirty="0">
                <a:latin typeface="+mn-lt"/>
              </a:rPr>
              <a:t>« Comment expliquer </a:t>
            </a:r>
            <a:r>
              <a:rPr lang="fr-FR" sz="2800" b="1" dirty="0">
                <a:latin typeface="+mn-lt"/>
              </a:rPr>
              <a:t>l’engagement politique</a:t>
            </a:r>
            <a:r>
              <a:rPr lang="fr-FR" sz="2800" dirty="0">
                <a:latin typeface="+mn-lt"/>
              </a:rPr>
              <a:t> dans les sociétés démocratiques ? »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FB494-F311-4CD4-8E4B-4A59350281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76000"/>
            <a:ext cx="9072000" cy="720000"/>
          </a:xfrm>
        </p:spPr>
        <p:txBody>
          <a:bodyPr/>
          <a:lstStyle/>
          <a:p>
            <a:pPr lvl="0" indent="449639"/>
            <a:r>
              <a:rPr lang="fr-FR" sz="2200" b="1">
                <a:solidFill>
                  <a:srgbClr val="000000"/>
                </a:solidFill>
              </a:rPr>
              <a:t>1-2 progressivité du programme seconde- première- terminale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7E929B-D5B0-482E-B6F1-3C7AA8121A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914400" lvl="0" indent="-228600" algn="l">
              <a:spcAft>
                <a:spcPts val="0"/>
              </a:spcAft>
            </a:pPr>
            <a:r>
              <a:rPr lang="fr-FR" sz="2200" b="1" dirty="0"/>
              <a:t>déjà abordé</a:t>
            </a:r>
            <a:endParaRPr lang="fr-FR" sz="2200" dirty="0"/>
          </a:p>
          <a:p>
            <a:pPr lvl="0">
              <a:spcAft>
                <a:spcPts val="0"/>
              </a:spcAft>
            </a:pPr>
            <a:endParaRPr lang="fr-FR" sz="2200" u="sng" dirty="0">
              <a:solidFill>
                <a:srgbClr val="4472C4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200" b="1" u="sng" dirty="0">
                <a:latin typeface="Calibri" pitchFamily="34"/>
                <a:cs typeface="Calibri" pitchFamily="34"/>
              </a:rPr>
              <a:t>Seconde :</a:t>
            </a:r>
          </a:p>
          <a:p>
            <a:pPr lvl="0">
              <a:spcAft>
                <a:spcPts val="0"/>
              </a:spcAft>
            </a:pPr>
            <a:r>
              <a:rPr lang="fr-FR" sz="2200" b="1" dirty="0">
                <a:latin typeface="Calibri" pitchFamily="34"/>
                <a:cs typeface="Calibri" pitchFamily="34"/>
              </a:rPr>
              <a:t>Thème : comment crée-t-on des richesses et comment les mesure-t-on ?/</a:t>
            </a:r>
          </a:p>
          <a:p>
            <a:pPr lvl="0">
              <a:spcAft>
                <a:spcPts val="0"/>
              </a:spcAft>
            </a:pPr>
            <a:r>
              <a:rPr lang="fr-FR" sz="2200" dirty="0">
                <a:latin typeface="Calibri" pitchFamily="34"/>
                <a:cs typeface="Calibri" pitchFamily="34"/>
              </a:rPr>
              <a:t>limites écologiques de la croissance</a:t>
            </a:r>
          </a:p>
          <a:p>
            <a:pPr lvl="0"/>
            <a:r>
              <a:rPr lang="fr-FR" sz="2200" b="1" dirty="0">
                <a:latin typeface="Calibri" pitchFamily="34"/>
                <a:cs typeface="Calibri" pitchFamily="34"/>
              </a:rPr>
              <a:t>Thème : Comment se forment les prix sur un marché ?/</a:t>
            </a:r>
            <a:r>
              <a:rPr lang="fr-FR" sz="2200" dirty="0">
                <a:latin typeface="Calibri" pitchFamily="34"/>
                <a:cs typeface="Calibri" pitchFamily="34"/>
              </a:rPr>
              <a:t>/taxe ou d’une subvention.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200" b="1" u="sng" dirty="0">
                <a:latin typeface="Calibri" pitchFamily="34"/>
                <a:cs typeface="Calibri" pitchFamily="34"/>
              </a:rPr>
              <a:t>Première :</a:t>
            </a:r>
          </a:p>
          <a:p>
            <a:pPr lvl="0"/>
            <a:r>
              <a:rPr lang="fr-FR" sz="2200" b="1" dirty="0">
                <a:latin typeface="Calibri" pitchFamily="34"/>
                <a:cs typeface="Calibri" pitchFamily="34"/>
              </a:rPr>
              <a:t>Thème : Quelles sont les principales défaillances du marché ?/</a:t>
            </a:r>
            <a:r>
              <a:rPr lang="fr-FR" sz="2200" dirty="0">
                <a:latin typeface="Calibri" pitchFamily="34"/>
                <a:cs typeface="Calibri" pitchFamily="34"/>
              </a:rPr>
              <a:t>externalités/ biens communs / pouvoirs publics face à ces défaillances.</a:t>
            </a:r>
          </a:p>
          <a:p>
            <a:pPr lvl="0"/>
            <a:endParaRPr lang="fr-FR" sz="2200" dirty="0">
              <a:latin typeface="Calibri" pitchFamily="34"/>
              <a:cs typeface="Calibri" pitchFamily="34"/>
            </a:endParaRPr>
          </a:p>
          <a:p>
            <a:pPr lvl="0">
              <a:spcAft>
                <a:spcPts val="0"/>
              </a:spcAft>
            </a:pPr>
            <a:r>
              <a:rPr lang="fr-FR" sz="2200" b="1" dirty="0">
                <a:solidFill>
                  <a:srgbClr val="000000"/>
                </a:solidFill>
              </a:rPr>
              <a:t>⇒ </a:t>
            </a:r>
            <a:r>
              <a:rPr lang="fr-FR" sz="2200" b="1" dirty="0">
                <a:solidFill>
                  <a:srgbClr val="FF0000"/>
                </a:solidFill>
              </a:rPr>
              <a:t>Donc de </a:t>
            </a:r>
            <a:r>
              <a:rPr lang="fr-FR" sz="2200" b="1" u="sng" dirty="0">
                <a:solidFill>
                  <a:srgbClr val="FF0000"/>
                </a:solidFill>
              </a:rPr>
              <a:t>nombreux acquis</a:t>
            </a:r>
            <a:r>
              <a:rPr lang="fr-FR" sz="2200" b="1" dirty="0">
                <a:solidFill>
                  <a:srgbClr val="FF0000"/>
                </a:solidFill>
              </a:rPr>
              <a:t> que les élèves pourront remobiliser pour ce questionnement.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25703-842C-4938-B3CC-1D9EC9A883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2200" b="1">
                <a:solidFill>
                  <a:srgbClr val="000000"/>
                </a:solidFill>
              </a:rPr>
              <a:t>2 - Comparaison avec ancien programme, spécificités du nouveau programme 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25F8DE-D1EE-4D8F-9A7A-DCE9437842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 sz="2200" dirty="0"/>
              <a:t>ancien programme :</a:t>
            </a:r>
          </a:p>
          <a:p>
            <a:pPr lvl="0"/>
            <a:r>
              <a:rPr lang="fr-FR" sz="1600" u="sng" dirty="0">
                <a:latin typeface="Calibri" pitchFamily="34"/>
                <a:cs typeface="Calibri" pitchFamily="34"/>
              </a:rPr>
              <a:t>Terminale :</a:t>
            </a:r>
            <a:r>
              <a:rPr lang="fr-FR" sz="1600" dirty="0">
                <a:latin typeface="Calibri" pitchFamily="34"/>
                <a:cs typeface="Calibri" pitchFamily="34"/>
              </a:rPr>
              <a:t>Thème : Économie du développement durable :  La croissance économique est-elle compatible avec la préservation de l’environnement ?</a:t>
            </a:r>
          </a:p>
          <a:p>
            <a:pPr lvl="0"/>
            <a:r>
              <a:rPr lang="fr-FR" sz="1600" u="sng" dirty="0">
                <a:latin typeface="Calibri" pitchFamily="34"/>
                <a:cs typeface="Calibri" pitchFamily="34"/>
              </a:rPr>
              <a:t>Première :</a:t>
            </a:r>
            <a:r>
              <a:rPr lang="fr-FR" sz="1600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Thème : action publique et régulation : Comment un phénomène social devient-il un problème public ?</a:t>
            </a:r>
          </a:p>
          <a:p>
            <a:pPr lvl="0" algn="ctr">
              <a:spcAft>
                <a:spcPts val="0"/>
              </a:spcAft>
            </a:pPr>
            <a:r>
              <a:rPr lang="fr-FR" sz="2200" b="1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DONC</a:t>
            </a:r>
          </a:p>
          <a:p>
            <a:pPr lvl="0">
              <a:spcAft>
                <a:spcPts val="0"/>
              </a:spcAft>
            </a:pPr>
            <a:r>
              <a:rPr lang="fr-FR" sz="2200" b="1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L’ancien programme de première abordait </a:t>
            </a:r>
            <a:r>
              <a:rPr lang="fr-FR" sz="2200" b="1" u="sng" dirty="0">
                <a:solidFill>
                  <a:srgbClr val="FF0000"/>
                </a:solidFill>
                <a:latin typeface="Calibri" pitchFamily="34"/>
                <a:cs typeface="Calibri" pitchFamily="34"/>
              </a:rPr>
              <a:t>déjà l’origine de l’action publique mais pas nécessairement l’exemple de l’environnement.</a:t>
            </a:r>
          </a:p>
          <a:p>
            <a:pPr lvl="0">
              <a:spcAft>
                <a:spcPts val="0"/>
              </a:spcAft>
            </a:pPr>
            <a:r>
              <a:rPr lang="fr-FR" sz="2200" b="1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Et l’ancien programme de terminale abordait </a:t>
            </a:r>
            <a:r>
              <a:rPr lang="fr-FR" sz="2200" b="1" u="sng" dirty="0">
                <a:solidFill>
                  <a:srgbClr val="FF0000"/>
                </a:solidFill>
                <a:latin typeface="Calibri" pitchFamily="34"/>
                <a:cs typeface="Calibri" pitchFamily="34"/>
              </a:rPr>
              <a:t>déjà l’exemple de la politique climatique mais pas son origine.</a:t>
            </a:r>
          </a:p>
          <a:p>
            <a:pPr lvl="0">
              <a:spcAft>
                <a:spcPts val="0"/>
              </a:spcAft>
            </a:pPr>
            <a:r>
              <a:rPr lang="fr-FR" sz="2200" b="1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 </a:t>
            </a:r>
            <a:endParaRPr lang="fr-FR" sz="2200" b="1" u="sng" dirty="0">
              <a:solidFill>
                <a:srgbClr val="000000"/>
              </a:solidFill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03650-C85B-4DFC-BF14-3AD2EE0BCC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000" y="576000"/>
            <a:ext cx="8928000" cy="720000"/>
          </a:xfrm>
        </p:spPr>
        <p:txBody>
          <a:bodyPr/>
          <a:lstStyle/>
          <a:p>
            <a:pPr lvl="0"/>
            <a:r>
              <a:rPr lang="fr-FR" sz="2200" b="1" u="sng" dirty="0">
                <a:solidFill>
                  <a:srgbClr val="000000"/>
                </a:solidFill>
              </a:rPr>
              <a:t>3 - Les savoirs pour enseigner : contenus disciplinaires, références « théoriques ».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173431-79F9-460B-A634-680938BAC8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02000"/>
              </a:lnSpc>
              <a:spcAft>
                <a:spcPts val="800"/>
              </a:spcAft>
            </a:pPr>
            <a:r>
              <a:rPr lang="fr-FR" sz="1800" b="1" u="sng" kern="15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la construction des problèmes environnement et la mise à l’agenda politique</a:t>
            </a:r>
            <a:endParaRPr lang="fr-FR" sz="1800" kern="15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2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"/>
            </a:pPr>
            <a:r>
              <a:rPr lang="fr-FR" sz="1800" b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Sociologie politique des problèmes publics </a:t>
            </a:r>
            <a:r>
              <a:rPr lang="fr-FR" sz="1800" b="1" kern="15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Erik Neveu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1" kern="15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Armand Colin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2015</a:t>
            </a:r>
            <a:endParaRPr lang="fr-FR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2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"/>
            </a:pPr>
            <a:r>
              <a:rPr lang="fr-FR" sz="1800" b="1" u="sng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Action publique et environnement 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« Que sais-je ? » Pierre </a:t>
            </a:r>
            <a:r>
              <a:rPr lang="fr-FR" sz="1800" b="1" kern="15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Lascoumes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2019</a:t>
            </a:r>
            <a:endParaRPr lang="fr-FR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2000"/>
              </a:lnSpc>
              <a:spcAft>
                <a:spcPts val="800"/>
              </a:spcAft>
            </a:pP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 les différentes dimensions de l’action publique</a:t>
            </a:r>
            <a:endParaRPr lang="fr-FR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2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"/>
            </a:pPr>
            <a:r>
              <a:rPr lang="fr-FR" sz="1800" u="sng" kern="150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http://ses.ens-lyon.fr/articles/laction-publique-face-a-la-crise-environnementale-mondiale</a:t>
            </a:r>
            <a:endParaRPr lang="fr-FR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fr-F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 les instruments de la politique climatique </a:t>
            </a:r>
            <a:endParaRPr lang="fr-FR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2000"/>
              </a:lnSpc>
              <a:spcAft>
                <a:spcPts val="800"/>
              </a:spcAft>
              <a:buFont typeface="Wingdings" panose="05000000000000000000" pitchFamily="2" charset="2"/>
              <a:buChar char=""/>
            </a:pPr>
            <a:r>
              <a:rPr lang="fr-FR" sz="1800" b="1" u="sng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QUELLES POLITIQUES POUR ENCOURAGER L'INNOVATION VERTE ? 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(Philippe Aghion, David </a:t>
            </a:r>
            <a:r>
              <a:rPr lang="fr-FR" sz="1800" b="1" kern="15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Hemous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</a:t>
            </a:r>
            <a:r>
              <a:rPr lang="fr-FR" sz="1800" b="1" kern="15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Reinhilde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b="1" kern="15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Veugelers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fr-FR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2000"/>
              </a:lnSpc>
              <a:spcAft>
                <a:spcPts val="800"/>
              </a:spcAft>
              <a:buFont typeface="Wingdings" panose="05000000000000000000" pitchFamily="2" charset="2"/>
              <a:buChar char=""/>
            </a:pPr>
            <a:r>
              <a:rPr lang="fr-FR" sz="1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J. Morin &amp; A. Orsini (</a:t>
            </a:r>
            <a:r>
              <a:rPr lang="fr-FR" sz="1800" b="1" kern="15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r>
              <a:rPr lang="fr-FR" sz="1800" b="1" u="sng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Politique internationale de l’environnement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Paris : Presses de Sciences Po</a:t>
            </a:r>
            <a:endParaRPr lang="fr-FR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1400"/>
              </a:spcBef>
              <a:spcAft>
                <a:spcPts val="1400"/>
              </a:spcAft>
              <a:buFont typeface="Wingdings" panose="05000000000000000000" pitchFamily="2" charset="2"/>
              <a:buChar char=""/>
            </a:pPr>
            <a:r>
              <a:rPr lang="fr-FR" sz="1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 Un survol de la théorie des biens communs », publié par Jean-Louis Combes, Pascale Combes-Motel et Sonia Schwartz dans la </a:t>
            </a:r>
            <a:r>
              <a:rPr lang="fr-FR" sz="1800" b="1" i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Revue d’économie du développement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2016</a:t>
            </a:r>
          </a:p>
          <a:p>
            <a:pPr marL="342900" indent="-342900">
              <a:spcBef>
                <a:spcPts val="1400"/>
              </a:spcBef>
              <a:spcAft>
                <a:spcPts val="1400"/>
              </a:spcAft>
              <a:buFont typeface="Wingdings" panose="05000000000000000000" pitchFamily="2" charset="2"/>
              <a:buChar char=""/>
            </a:pPr>
            <a:r>
              <a:rPr lang="fr-FR" sz="1800" b="1" u="sng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Action publique et environnement 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« Que sais-je ? » Pierre </a:t>
            </a:r>
            <a:r>
              <a:rPr lang="fr-FR" sz="1800" b="1" kern="15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Lascoumes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2019</a:t>
            </a:r>
            <a:endParaRPr lang="fr-FR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BA1F-55DA-49B1-9E89-3E13B028E1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200" b="1" u="sng">
                <a:solidFill>
                  <a:srgbClr val="000000"/>
                </a:solidFill>
              </a:rPr>
              <a:t>4 - Savoirs à enseigner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4AB564-E15B-4856-ACB1-881A76132D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14C04D-A97E-41DF-BD44-842971C2EF1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7977" y="1800000"/>
            <a:ext cx="8952023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49855-DB95-4CF2-A526-234A062666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200" b="1" u="sng" dirty="0">
                <a:solidFill>
                  <a:srgbClr val="000000"/>
                </a:solidFill>
              </a:rPr>
              <a:t>4 - Savoirs à enseigner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2EDF8B-97D6-48FC-8505-AD097060F3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3177" y="1688122"/>
            <a:ext cx="9072000" cy="3179983"/>
          </a:xfrm>
        </p:spPr>
        <p:txBody>
          <a:bodyPr anchor="ctr"/>
          <a:lstStyle/>
          <a:p>
            <a:pPr marL="457200" lvl="0" indent="-228600" algn="l">
              <a:spcAft>
                <a:spcPts val="0"/>
              </a:spcAft>
            </a:pPr>
            <a:r>
              <a:rPr lang="fr-FR" sz="2800" b="1" dirty="0">
                <a:solidFill>
                  <a:srgbClr val="000000"/>
                </a:solidFill>
                <a:latin typeface="+mn-lt"/>
              </a:rPr>
              <a:t>A </a:t>
            </a:r>
            <a:r>
              <a:rPr lang="fr-FR" sz="2800" b="1" dirty="0">
                <a:solidFill>
                  <a:srgbClr val="FF0000"/>
                </a:solidFill>
                <a:latin typeface="+mn-lt"/>
              </a:rPr>
              <a:t>Problématique</a:t>
            </a:r>
            <a:r>
              <a:rPr lang="fr-FR" sz="2800" b="1" dirty="0">
                <a:solidFill>
                  <a:srgbClr val="000000"/>
                </a:solidFill>
                <a:latin typeface="+mn-lt"/>
              </a:rPr>
              <a:t> : quelles sont les origines  de l’action publique pour l’environnement et comment est-elle  mise en œuvre ?  (amont et aval)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C69E5F-9876-4C61-8A80-88C68EC4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u="sng" dirty="0">
                <a:solidFill>
                  <a:srgbClr val="000000"/>
                </a:solidFill>
              </a:rPr>
              <a:t>4 Savoirs à enseigner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FC4E61-597D-47BF-88A5-4528A8E14D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+mn-lt"/>
              </a:rPr>
              <a:t>B logique de cheminement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  <a:latin typeface="+mn-lt"/>
              </a:rPr>
              <a:t>1 construction pb et mis en agenda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FC3237-6101-413C-84E2-93F05073FC6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85741" y="2582427"/>
            <a:ext cx="7703999" cy="45698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A74AC4-3583-4BD5-BB20-2F4B0BA26F2B}"/>
              </a:ext>
            </a:extLst>
          </p:cNvPr>
          <p:cNvSpPr/>
          <p:nvPr/>
        </p:nvSpPr>
        <p:spPr>
          <a:xfrm>
            <a:off x="2414211" y="2678863"/>
            <a:ext cx="5252201" cy="241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Acteurs </a:t>
            </a:r>
          </a:p>
        </p:txBody>
      </p:sp>
    </p:spTree>
    <p:extLst>
      <p:ext uri="{BB962C8B-B14F-4D97-AF65-F5344CB8AC3E}">
        <p14:creationId xmlns:p14="http://schemas.microsoft.com/office/powerpoint/2010/main" val="374908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810AA-3CA1-436B-A0AB-C572DD74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u="sng" dirty="0">
                <a:solidFill>
                  <a:srgbClr val="000000"/>
                </a:solidFill>
              </a:rPr>
              <a:t>4 Savoirs à enseigner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F202B2-6B52-4D5F-963E-1A3173E6019A}"/>
              </a:ext>
            </a:extLst>
          </p:cNvPr>
          <p:cNvSpPr txBox="1"/>
          <p:nvPr/>
        </p:nvSpPr>
        <p:spPr>
          <a:xfrm>
            <a:off x="503999" y="1435297"/>
            <a:ext cx="503924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B logique de cheminement</a:t>
            </a:r>
          </a:p>
          <a:p>
            <a:r>
              <a:rPr lang="fr-FR" sz="2800" b="1" dirty="0">
                <a:solidFill>
                  <a:schemeClr val="tx1"/>
                </a:solidFill>
              </a:rPr>
              <a:t>1 politique climatique</a:t>
            </a:r>
          </a:p>
          <a:p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29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CDB5F11-DD4C-44FB-A192-DC4B8256831B}"/>
              </a:ext>
            </a:extLst>
          </p:cNvPr>
          <p:cNvSpPr/>
          <p:nvPr/>
        </p:nvSpPr>
        <p:spPr>
          <a:xfrm>
            <a:off x="4786514" y="710311"/>
            <a:ext cx="2096550" cy="529177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100796" tIns="50398" rIns="100796" bIns="50398" anchor="ctr" anchorCtr="1" compatLnSpc="1">
            <a:noAutofit/>
          </a:bodyPr>
          <a:lstStyle/>
          <a:p>
            <a:pPr algn="ctr" defTabSz="100794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>
                <a:solidFill>
                  <a:srgbClr val="000000"/>
                </a:solidFill>
                <a:latin typeface="Calibri"/>
              </a:rPr>
              <a:t>Action publique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27BC4AB-3C7A-4BF9-84F7-F9862064BCD0}"/>
              </a:ext>
            </a:extLst>
          </p:cNvPr>
          <p:cNvSpPr/>
          <p:nvPr/>
        </p:nvSpPr>
        <p:spPr>
          <a:xfrm>
            <a:off x="293087" y="2315407"/>
            <a:ext cx="2096550" cy="529177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100796" tIns="50398" rIns="100796" bIns="50398" anchor="ctr" anchorCtr="1" compatLnSpc="1">
            <a:noAutofit/>
          </a:bodyPr>
          <a:lstStyle/>
          <a:p>
            <a:pPr algn="ctr" defTabSz="100794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>
                <a:solidFill>
                  <a:srgbClr val="000000"/>
                </a:solidFill>
                <a:latin typeface="Calibri"/>
              </a:rPr>
              <a:t>niveaux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42C56E-4667-4333-8421-B299D23C3A53}"/>
              </a:ext>
            </a:extLst>
          </p:cNvPr>
          <p:cNvSpPr/>
          <p:nvPr/>
        </p:nvSpPr>
        <p:spPr>
          <a:xfrm>
            <a:off x="2743957" y="4021333"/>
            <a:ext cx="3675685" cy="1314124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100796" tIns="50398" rIns="100796" bIns="50398" anchor="ctr" anchorCtr="1" compatLnSpc="1">
            <a:noAutofit/>
          </a:bodyPr>
          <a:lstStyle/>
          <a:p>
            <a:pPr marL="314982" indent="-314982" algn="ctr" defTabSz="100794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 dirty="0">
                <a:solidFill>
                  <a:srgbClr val="000000"/>
                </a:solidFill>
                <a:latin typeface="Calibri"/>
              </a:rPr>
              <a:t>Règlementation</a:t>
            </a:r>
          </a:p>
          <a:p>
            <a:pPr marL="314982" indent="-314982" algn="ctr" defTabSz="100794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 dirty="0">
                <a:solidFill>
                  <a:srgbClr val="000000"/>
                </a:solidFill>
                <a:latin typeface="Calibri"/>
              </a:rPr>
              <a:t>Marchés des droits à polluer</a:t>
            </a:r>
          </a:p>
          <a:p>
            <a:pPr marL="314982" indent="-314982" algn="ctr" defTabSz="100794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 dirty="0">
                <a:solidFill>
                  <a:srgbClr val="000000"/>
                </a:solidFill>
                <a:latin typeface="Calibri"/>
              </a:rPr>
              <a:t>Subvention à l’innovation</a:t>
            </a:r>
          </a:p>
          <a:p>
            <a:pPr marL="314982" indent="-314982" algn="ctr" defTabSz="100794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 dirty="0">
                <a:solidFill>
                  <a:srgbClr val="000000"/>
                </a:solidFill>
                <a:latin typeface="Calibri"/>
              </a:rPr>
              <a:t>taxe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097B53F-DBD6-4659-81AC-5E402DA3FE99}"/>
              </a:ext>
            </a:extLst>
          </p:cNvPr>
          <p:cNvSpPr/>
          <p:nvPr/>
        </p:nvSpPr>
        <p:spPr>
          <a:xfrm>
            <a:off x="3310405" y="2202920"/>
            <a:ext cx="2096550" cy="1058355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100796" tIns="50398" rIns="100796" bIns="50398" anchor="ctr" anchorCtr="1" compatLnSpc="1">
            <a:noAutofit/>
          </a:bodyPr>
          <a:lstStyle/>
          <a:p>
            <a:pPr algn="ctr" defTabSz="100794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>
                <a:solidFill>
                  <a:srgbClr val="000000"/>
                </a:solidFill>
                <a:latin typeface="Calibri"/>
              </a:rPr>
              <a:t>Externalité négative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C3A6699-CB0E-4F4B-8828-41A8BC7948A6}"/>
              </a:ext>
            </a:extLst>
          </p:cNvPr>
          <p:cNvSpPr/>
          <p:nvPr/>
        </p:nvSpPr>
        <p:spPr>
          <a:xfrm>
            <a:off x="5645301" y="6115165"/>
            <a:ext cx="2096550" cy="1058355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100796" tIns="50398" rIns="100796" bIns="50398" anchor="ctr" anchorCtr="1" compatLnSpc="1">
            <a:noAutofit/>
          </a:bodyPr>
          <a:lstStyle/>
          <a:p>
            <a:pPr algn="ctr" defTabSz="100794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>
                <a:solidFill>
                  <a:srgbClr val="000000"/>
                </a:solidFill>
                <a:latin typeface="Calibri"/>
              </a:rPr>
              <a:t>passager clandestin</a:t>
            </a:r>
            <a:r>
              <a:rPr lang="fr-FR" sz="1984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7BAFDE5-B123-479A-8411-A4BAFEA4BF75}"/>
              </a:ext>
            </a:extLst>
          </p:cNvPr>
          <p:cNvSpPr/>
          <p:nvPr/>
        </p:nvSpPr>
        <p:spPr>
          <a:xfrm>
            <a:off x="252096" y="4253202"/>
            <a:ext cx="2096550" cy="566976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100796" tIns="50398" rIns="100796" bIns="50398" anchor="ctr" anchorCtr="1" compatLnSpc="1">
            <a:noAutofit/>
          </a:bodyPr>
          <a:lstStyle/>
          <a:p>
            <a:pPr algn="ctr" defTabSz="100794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>
                <a:solidFill>
                  <a:srgbClr val="000000"/>
                </a:solidFill>
                <a:latin typeface="Calibri"/>
              </a:rPr>
              <a:t>Européen</a:t>
            </a:r>
          </a:p>
          <a:p>
            <a:pPr algn="ctr" defTabSz="100794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>
                <a:solidFill>
                  <a:srgbClr val="000000"/>
                </a:solidFill>
                <a:latin typeface="Calibri"/>
              </a:rPr>
              <a:t>mondial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D4F3FC86-9476-4C98-BABB-FA247E8C7B82}"/>
              </a:ext>
            </a:extLst>
          </p:cNvPr>
          <p:cNvSpPr/>
          <p:nvPr/>
        </p:nvSpPr>
        <p:spPr>
          <a:xfrm>
            <a:off x="252096" y="3699109"/>
            <a:ext cx="2096550" cy="391419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100796" tIns="50398" rIns="100796" bIns="50398" anchor="ctr" anchorCtr="1" compatLnSpc="1">
            <a:noAutofit/>
          </a:bodyPr>
          <a:lstStyle/>
          <a:p>
            <a:pPr algn="ctr" defTabSz="100794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>
                <a:solidFill>
                  <a:srgbClr val="000000"/>
                </a:solidFill>
                <a:latin typeface="Calibri"/>
              </a:rPr>
              <a:t>national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0B678101-0B65-4EBB-AAE1-7C004E9C7CE7}"/>
              </a:ext>
            </a:extLst>
          </p:cNvPr>
          <p:cNvSpPr/>
          <p:nvPr/>
        </p:nvSpPr>
        <p:spPr>
          <a:xfrm>
            <a:off x="252096" y="3007258"/>
            <a:ext cx="2096550" cy="529177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100796" tIns="50398" rIns="100796" bIns="50398" anchor="ctr" anchorCtr="1" compatLnSpc="1">
            <a:noAutofit/>
          </a:bodyPr>
          <a:lstStyle/>
          <a:p>
            <a:pPr algn="ctr" defTabSz="100794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>
                <a:solidFill>
                  <a:srgbClr val="000000"/>
                </a:solidFill>
                <a:latin typeface="Calibri"/>
              </a:rPr>
              <a:t>local</a:t>
            </a: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7A8B0BED-CC53-4D7F-8CED-2A1603B7DB9A}"/>
              </a:ext>
            </a:extLst>
          </p:cNvPr>
          <p:cNvSpPr/>
          <p:nvPr/>
        </p:nvSpPr>
        <p:spPr>
          <a:xfrm>
            <a:off x="7227578" y="2163501"/>
            <a:ext cx="2096550" cy="1058355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100796" tIns="50398" rIns="100796" bIns="50398" anchor="ctr" anchorCtr="1" compatLnSpc="1">
            <a:noAutofit/>
          </a:bodyPr>
          <a:lstStyle/>
          <a:p>
            <a:pPr algn="ctr" defTabSz="100794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>
                <a:solidFill>
                  <a:srgbClr val="000000"/>
                </a:solidFill>
                <a:latin typeface="Calibri"/>
              </a:rPr>
              <a:t>Biens communs</a:t>
            </a: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90BA92F2-BE3B-48AF-AE2B-5816744AEF35}"/>
              </a:ext>
            </a:extLst>
          </p:cNvPr>
          <p:cNvSpPr/>
          <p:nvPr/>
        </p:nvSpPr>
        <p:spPr>
          <a:xfrm>
            <a:off x="3098312" y="6115165"/>
            <a:ext cx="2274626" cy="1058355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100796" tIns="50398" rIns="100796" bIns="50398" anchor="ctr" anchorCtr="1" compatLnSpc="1">
            <a:noAutofit/>
          </a:bodyPr>
          <a:lstStyle/>
          <a:p>
            <a:pPr algn="ctr" defTabSz="100794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>
                <a:solidFill>
                  <a:srgbClr val="000000"/>
                </a:solidFill>
                <a:latin typeface="Calibri"/>
              </a:rPr>
              <a:t>dysfonctionnement</a:t>
            </a:r>
            <a:r>
              <a:rPr lang="fr-FR" sz="1984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C1D8E48E-A303-4F26-9669-5B6208575A90}"/>
              </a:ext>
            </a:extLst>
          </p:cNvPr>
          <p:cNvSpPr/>
          <p:nvPr/>
        </p:nvSpPr>
        <p:spPr>
          <a:xfrm>
            <a:off x="7814716" y="6115165"/>
            <a:ext cx="2096550" cy="1058355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100796" tIns="50398" rIns="100796" bIns="50398" anchor="ctr" anchorCtr="1" compatLnSpc="1">
            <a:noAutofit/>
          </a:bodyPr>
          <a:lstStyle/>
          <a:p>
            <a:pPr algn="ctr" defTabSz="100794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1">
                <a:solidFill>
                  <a:srgbClr val="000000"/>
                </a:solidFill>
                <a:latin typeface="Calibri"/>
              </a:rPr>
              <a:t>Inégalités de développement</a:t>
            </a:r>
          </a:p>
        </p:txBody>
      </p:sp>
      <p:cxnSp>
        <p:nvCxnSpPr>
          <p:cNvPr id="14" name="Connecteur droit avec flèche 27">
            <a:extLst>
              <a:ext uri="{FF2B5EF4-FFF2-40B4-BE49-F238E27FC236}">
                <a16:creationId xmlns:a16="http://schemas.microsoft.com/office/drawing/2014/main" id="{53A0CAF8-0C88-4D86-9C7B-784F795CEA4E}"/>
              </a:ext>
            </a:extLst>
          </p:cNvPr>
          <p:cNvCxnSpPr>
            <a:cxnSpLocks/>
            <a:stCxn id="2" idx="1"/>
            <a:endCxn id="4" idx="0"/>
          </p:cNvCxnSpPr>
          <p:nvPr/>
        </p:nvCxnSpPr>
        <p:spPr>
          <a:xfrm flipH="1">
            <a:off x="1341362" y="974900"/>
            <a:ext cx="3445152" cy="1340507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5" name="Connecteur droit avec flèche 36">
            <a:extLst>
              <a:ext uri="{FF2B5EF4-FFF2-40B4-BE49-F238E27FC236}">
                <a16:creationId xmlns:a16="http://schemas.microsoft.com/office/drawing/2014/main" id="{72425E8D-8E02-4F7E-9564-A8B419C7CD93}"/>
              </a:ext>
            </a:extLst>
          </p:cNvPr>
          <p:cNvCxnSpPr>
            <a:cxnSpLocks/>
          </p:cNvCxnSpPr>
          <p:nvPr/>
        </p:nvCxnSpPr>
        <p:spPr>
          <a:xfrm>
            <a:off x="8475126" y="3271847"/>
            <a:ext cx="762791" cy="2813096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6" name="Connecteur droit avec flèche 40">
            <a:extLst>
              <a:ext uri="{FF2B5EF4-FFF2-40B4-BE49-F238E27FC236}">
                <a16:creationId xmlns:a16="http://schemas.microsoft.com/office/drawing/2014/main" id="{08042F4C-BA50-4197-887E-051280597A3A}"/>
              </a:ext>
            </a:extLst>
          </p:cNvPr>
          <p:cNvCxnSpPr>
            <a:cxnSpLocks/>
          </p:cNvCxnSpPr>
          <p:nvPr/>
        </p:nvCxnSpPr>
        <p:spPr>
          <a:xfrm>
            <a:off x="4358680" y="3101505"/>
            <a:ext cx="0" cy="950479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7" name="Connecteur droit avec flèche 41">
            <a:extLst>
              <a:ext uri="{FF2B5EF4-FFF2-40B4-BE49-F238E27FC236}">
                <a16:creationId xmlns:a16="http://schemas.microsoft.com/office/drawing/2014/main" id="{FEEE1A19-9176-4A19-8D98-D82C38CAB1BC}"/>
              </a:ext>
            </a:extLst>
          </p:cNvPr>
          <p:cNvCxnSpPr>
            <a:cxnSpLocks/>
          </p:cNvCxnSpPr>
          <p:nvPr/>
        </p:nvCxnSpPr>
        <p:spPr>
          <a:xfrm flipH="1">
            <a:off x="5834789" y="1253436"/>
            <a:ext cx="1" cy="355285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1DA0C16-875A-4B07-BBA7-9415506595BC}"/>
              </a:ext>
            </a:extLst>
          </p:cNvPr>
          <p:cNvSpPr/>
          <p:nvPr/>
        </p:nvSpPr>
        <p:spPr>
          <a:xfrm>
            <a:off x="4485941" y="1528740"/>
            <a:ext cx="2741636" cy="384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5" b="1" dirty="0">
                <a:solidFill>
                  <a:schemeClr val="tx1"/>
                </a:solidFill>
              </a:rPr>
              <a:t>climat</a:t>
            </a:r>
          </a:p>
        </p:txBody>
      </p:sp>
      <p:cxnSp>
        <p:nvCxnSpPr>
          <p:cNvPr id="22" name="Connecteur droit avec flèche 36">
            <a:extLst>
              <a:ext uri="{FF2B5EF4-FFF2-40B4-BE49-F238E27FC236}">
                <a16:creationId xmlns:a16="http://schemas.microsoft.com/office/drawing/2014/main" id="{84F89E33-EDF6-4F22-94F4-F26C982F0558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358680" y="1953774"/>
            <a:ext cx="194775" cy="249146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23" name="Connecteur droit avec flèche 36">
            <a:extLst>
              <a:ext uri="{FF2B5EF4-FFF2-40B4-BE49-F238E27FC236}">
                <a16:creationId xmlns:a16="http://schemas.microsoft.com/office/drawing/2014/main" id="{CDE1E187-C17A-4EFC-B3B1-2C651E1A2454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227577" y="1871331"/>
            <a:ext cx="1048276" cy="292170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24" name="Connecteur droit avec flèche 36">
            <a:extLst>
              <a:ext uri="{FF2B5EF4-FFF2-40B4-BE49-F238E27FC236}">
                <a16:creationId xmlns:a16="http://schemas.microsoft.com/office/drawing/2014/main" id="{21AA9913-A0D4-4CFF-BD0F-70EC1DB71D32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693576" y="3302069"/>
            <a:ext cx="1518344" cy="2813096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28" name="Connecteur droit avec flèche 40">
            <a:extLst>
              <a:ext uri="{FF2B5EF4-FFF2-40B4-BE49-F238E27FC236}">
                <a16:creationId xmlns:a16="http://schemas.microsoft.com/office/drawing/2014/main" id="{08EFB0FA-FF5D-45FB-A2DD-B32F790AF9E5}"/>
              </a:ext>
            </a:extLst>
          </p:cNvPr>
          <p:cNvCxnSpPr>
            <a:cxnSpLocks/>
          </p:cNvCxnSpPr>
          <p:nvPr/>
        </p:nvCxnSpPr>
        <p:spPr>
          <a:xfrm>
            <a:off x="4234228" y="5433118"/>
            <a:ext cx="0" cy="651825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4E02C5-858E-FF45-B45C-246CCA5C1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32" y="1751907"/>
            <a:ext cx="9389580" cy="20124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b="1" dirty="0">
                <a:latin typeface="+mn-lt"/>
              </a:rPr>
              <a:t>Le programme de </a:t>
            </a:r>
            <a:br>
              <a:rPr lang="fr-FR" b="1" dirty="0">
                <a:latin typeface="+mn-lt"/>
              </a:rPr>
            </a:br>
            <a:r>
              <a:rPr lang="fr-FR" b="1" dirty="0">
                <a:latin typeface="+mn-lt"/>
              </a:rPr>
              <a:t>sciences économiques et sociales </a:t>
            </a:r>
            <a:br>
              <a:rPr lang="fr-FR" b="1" dirty="0">
                <a:latin typeface="+mn-lt"/>
              </a:rPr>
            </a:br>
            <a:r>
              <a:rPr lang="fr-FR" b="1" dirty="0">
                <a:latin typeface="+mn-lt"/>
              </a:rPr>
              <a:t>en classe de terminale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C29F0B-4E5D-1648-8535-662545ADD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830" y="4507140"/>
            <a:ext cx="8374272" cy="144909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8C29A8-93FA-EF48-B558-53A1C212C2A3}"/>
              </a:ext>
            </a:extLst>
          </p:cNvPr>
          <p:cNvSpPr txBox="1"/>
          <p:nvPr/>
        </p:nvSpPr>
        <p:spPr>
          <a:xfrm>
            <a:off x="690920" y="5769770"/>
            <a:ext cx="7724703" cy="3976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984" dirty="0"/>
          </a:p>
        </p:txBody>
      </p:sp>
    </p:spTree>
    <p:extLst>
      <p:ext uri="{BB962C8B-B14F-4D97-AF65-F5344CB8AC3E}">
        <p14:creationId xmlns:p14="http://schemas.microsoft.com/office/powerpoint/2010/main" val="4002530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DEB37-01DD-4420-B897-DD7C1E505C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200" b="1" u="sng">
                <a:solidFill>
                  <a:srgbClr val="000000"/>
                </a:solidFill>
              </a:rPr>
              <a:t>4 - Savoirs à enseigner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FE1246-5D13-472C-B7C9-84F7732833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448307"/>
            <a:ext cx="9072000" cy="4384440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fr-FR" sz="2800" b="1" i="1" dirty="0">
                <a:latin typeface="+mn-lt"/>
              </a:rPr>
              <a:t>C</a:t>
            </a:r>
          </a:p>
          <a:p>
            <a:pPr lvl="0">
              <a:spcAft>
                <a:spcPts val="0"/>
              </a:spcAft>
            </a:pPr>
            <a:r>
              <a:rPr lang="fr-FR" sz="2800" b="1" i="1" dirty="0">
                <a:latin typeface="+mn-lt"/>
              </a:rPr>
              <a:t>Item 1-</a:t>
            </a:r>
          </a:p>
          <a:p>
            <a:pPr lvl="0">
              <a:spcAft>
                <a:spcPts val="0"/>
              </a:spcAft>
            </a:pPr>
            <a:endParaRPr lang="fr-FR" sz="2800" b="1" i="1" dirty="0">
              <a:latin typeface="+mn-lt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800" b="1" i="1" dirty="0">
                <a:latin typeface="+mn-lt"/>
              </a:rPr>
              <a:t>Objectif</a:t>
            </a:r>
            <a:r>
              <a:rPr lang="fr-FR" sz="2800" dirty="0">
                <a:latin typeface="+mn-lt"/>
              </a:rPr>
              <a:t> : </a:t>
            </a:r>
          </a:p>
          <a:p>
            <a:pPr lvl="0" indent="449639">
              <a:spcAft>
                <a:spcPts val="0"/>
              </a:spcAft>
            </a:pPr>
            <a:r>
              <a:rPr lang="fr-FR" sz="2800" dirty="0">
                <a:latin typeface="+mn-lt"/>
              </a:rPr>
              <a:t>-rompre avec les représentations /</a:t>
            </a:r>
            <a:r>
              <a:rPr lang="fr-FR" sz="2800" b="1" dirty="0">
                <a:latin typeface="+mn-lt"/>
              </a:rPr>
              <a:t>construction sociale</a:t>
            </a:r>
            <a:endParaRPr lang="fr-FR" sz="2800" dirty="0">
              <a:latin typeface="+mn-lt"/>
            </a:endParaRPr>
          </a:p>
          <a:p>
            <a:pPr lvl="0" indent="449639">
              <a:spcAft>
                <a:spcPts val="0"/>
              </a:spcAft>
            </a:pPr>
            <a:r>
              <a:rPr lang="fr-FR" sz="2800" dirty="0">
                <a:latin typeface="+mn-lt"/>
              </a:rPr>
              <a:t>-acteurs/relations.</a:t>
            </a:r>
          </a:p>
          <a:p>
            <a:pPr lvl="0" indent="449639">
              <a:spcAft>
                <a:spcPts val="0"/>
              </a:spcAft>
            </a:pPr>
            <a:endParaRPr lang="fr-FR" sz="2800" dirty="0">
              <a:latin typeface="+mn-lt"/>
            </a:endParaRPr>
          </a:p>
          <a:p>
            <a:pPr marL="457200" indent="-457200">
              <a:lnSpc>
                <a:spcPct val="102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i="1" kern="15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Savoirs, notions et mécanismes essentiels : </a:t>
            </a:r>
            <a:endParaRPr lang="fr-FR" sz="2800" kern="150" dirty="0"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lvl="1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600" kern="15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-construction sociale</a:t>
            </a:r>
            <a:endParaRPr lang="fr-FR" sz="2600" kern="150" dirty="0"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lvl="1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600" kern="15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-problème public /agenda politique</a:t>
            </a:r>
            <a:endParaRPr lang="fr-FR" sz="2600" kern="150" dirty="0"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lvl="1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600" kern="15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-différentes acteurs</a:t>
            </a:r>
            <a:endParaRPr lang="fr-FR" sz="2600" kern="150" dirty="0"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lvl="1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600" kern="15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-relations de coopération/ conflit</a:t>
            </a:r>
            <a:endParaRPr lang="fr-FR" sz="2600" kern="150" dirty="0"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lvl="0" indent="449639">
              <a:spcAft>
                <a:spcPts val="0"/>
              </a:spcAft>
            </a:pP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65400-C3D6-4541-B36A-FA3649B96E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200" b="1" u="sng">
                <a:solidFill>
                  <a:srgbClr val="000000"/>
                </a:solidFill>
              </a:rPr>
              <a:t>4 - Savoirs à enseigner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DFF2A9-E4E5-4D05-8EFC-5E7D4C184B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fr-FR" sz="2800" b="1" i="1" dirty="0">
                <a:solidFill>
                  <a:srgbClr val="000000"/>
                </a:solidFill>
                <a:latin typeface="+mn-lt"/>
              </a:rPr>
              <a:t>Item 2</a:t>
            </a:r>
            <a:endParaRPr lang="fr-FR" sz="2800" b="1" i="1" u="sng" dirty="0">
              <a:solidFill>
                <a:srgbClr val="000000"/>
              </a:solidFill>
              <a:latin typeface="+mn-lt"/>
            </a:endParaRPr>
          </a:p>
          <a:p>
            <a:pPr lvl="0" indent="449639">
              <a:spcAft>
                <a:spcPts val="0"/>
              </a:spcAft>
            </a:pPr>
            <a:endParaRPr lang="fr-FR" sz="2800" b="1" i="1" dirty="0">
              <a:solidFill>
                <a:srgbClr val="000000"/>
              </a:solidFill>
              <a:latin typeface="+mn-lt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800" b="1" i="1" dirty="0">
                <a:solidFill>
                  <a:srgbClr val="000000"/>
                </a:solidFill>
                <a:latin typeface="+mn-lt"/>
              </a:rPr>
              <a:t>Objectif :action publique à différentes échelles/articulation</a:t>
            </a: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2800" b="1" i="1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lnSpc>
                <a:spcPct val="102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i="1" u="sng" kern="15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Savoirs, notions et mécanismes essentiels : </a:t>
            </a:r>
            <a:endParaRPr lang="fr-FR" sz="2800" i="1" u="sng" kern="150" dirty="0">
              <a:latin typeface="+mn-lt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600" kern="15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Connaître les 4 échelles </a:t>
            </a:r>
          </a:p>
          <a:p>
            <a:pPr marL="457200" indent="-457200">
              <a:lnSpc>
                <a:spcPct val="10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kern="15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Savoir illustrer</a:t>
            </a:r>
            <a:endParaRPr lang="fr-FR" sz="2800" kern="150" dirty="0"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7D86AA-89B7-409C-B314-D0135C5D72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200" b="1" u="sng" dirty="0">
                <a:solidFill>
                  <a:srgbClr val="000000"/>
                </a:solidFill>
              </a:rPr>
              <a:t>4 - Savoirs à enseigner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6CC210-7024-4542-9E92-A723BBAFEB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fr-FR" sz="2800" b="1" i="1" dirty="0">
                <a:solidFill>
                  <a:srgbClr val="000000"/>
                </a:solidFill>
                <a:latin typeface="+mn-lt"/>
              </a:rPr>
              <a:t>Item 3- 1</a:t>
            </a: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800" b="1" i="1" dirty="0">
                <a:solidFill>
                  <a:srgbClr val="000000"/>
                </a:solidFill>
                <a:latin typeface="+mn-lt"/>
              </a:rPr>
              <a:t>Objectif : </a:t>
            </a:r>
            <a:r>
              <a:rPr lang="fr-FR" sz="2800" i="1" dirty="0">
                <a:solidFill>
                  <a:srgbClr val="000000"/>
                </a:solidFill>
                <a:latin typeface="+mn-lt"/>
              </a:rPr>
              <a:t>défaillances du marché vus en classe de première, réchauffement climatique = externalité négative + instruments</a:t>
            </a:r>
          </a:p>
          <a:p>
            <a:pPr marL="457200" indent="-457200">
              <a:lnSpc>
                <a:spcPct val="102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i="1" kern="15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Savoirs, notions et mécanismes essentiels </a:t>
            </a:r>
            <a:endParaRPr lang="fr-FR" sz="2800" kern="150" dirty="0"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kern="15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Externalités négatives</a:t>
            </a:r>
            <a:endParaRPr lang="fr-FR" sz="2800" kern="150" dirty="0"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kern="15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Réglementation, marchés de quotas d'émission, taxation, subvention à l’innovation verte </a:t>
            </a:r>
            <a:endParaRPr lang="fr-FR" sz="2800" kern="150" dirty="0"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kern="15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Avantages et limites de chacun</a:t>
            </a:r>
            <a:endParaRPr lang="fr-FR" sz="2800" kern="150" dirty="0"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kern="15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Dysfonctionnement possible</a:t>
            </a:r>
            <a:endParaRPr lang="fr-FR" sz="2800" kern="150" dirty="0"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278A3-DA43-4F11-9C71-7859D1CA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u="sng" dirty="0">
                <a:solidFill>
                  <a:srgbClr val="000000"/>
                </a:solidFill>
              </a:rPr>
              <a:t>4 - Savoirs à enseigner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886C5E-33C5-4036-B185-C2868B86A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800" b="1" i="1" dirty="0">
                <a:solidFill>
                  <a:schemeClr val="tx1"/>
                </a:solidFill>
                <a:latin typeface="+mn-lt"/>
              </a:rPr>
              <a:t>Item 3- 2</a:t>
            </a:r>
          </a:p>
          <a:p>
            <a:pPr marL="653202" lvl="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800" b="1" i="1" dirty="0">
                <a:solidFill>
                  <a:schemeClr val="tx1"/>
                </a:solidFill>
                <a:latin typeface="+mn-lt"/>
              </a:rPr>
              <a:t>Objectif : </a:t>
            </a:r>
            <a:r>
              <a:rPr lang="fr-FR" sz="2800" i="1" dirty="0">
                <a:solidFill>
                  <a:schemeClr val="tx1"/>
                </a:solidFill>
                <a:latin typeface="+mn-lt"/>
              </a:rPr>
              <a:t>défaillances du marché vus en classe de première, climat =bien commun , risque de passager clandestin et inégalités de développement.</a:t>
            </a:r>
          </a:p>
          <a:p>
            <a:pPr lvl="0" indent="0">
              <a:spcAft>
                <a:spcPts val="0"/>
              </a:spcAft>
              <a:buNone/>
            </a:pPr>
            <a:endParaRPr lang="fr-FR" sz="2800" i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2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i="1" u="sng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Savoirs, notions et mécanismes essentiels </a:t>
            </a:r>
            <a:endParaRPr lang="fr-FR" sz="2800" kern="15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Bien commun</a:t>
            </a:r>
            <a:endParaRPr lang="fr-FR" sz="2800" kern="15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Stratégie passager clandestin</a:t>
            </a:r>
            <a:endParaRPr lang="fr-FR" sz="2800" kern="15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Inégalité de développement</a:t>
            </a:r>
            <a:endParaRPr lang="fr-FR" sz="2800" kern="15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846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16019-52B2-4807-9728-847345E2B7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000" y="576000"/>
            <a:ext cx="8784000" cy="720000"/>
          </a:xfrm>
        </p:spPr>
        <p:txBody>
          <a:bodyPr/>
          <a:lstStyle/>
          <a:p>
            <a:pPr lvl="0"/>
            <a:r>
              <a:rPr lang="fr-FR" sz="2000" b="1" dirty="0">
                <a:solidFill>
                  <a:srgbClr val="000000"/>
                </a:solidFill>
              </a:rPr>
              <a:t>5 - Scénario pédagogique mis en œuvre pour les élèves avec une proposition de séquence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B76EAF-6189-48D1-8DCE-22827F26BC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fr-FR" sz="2800" b="1" i="1" dirty="0">
                <a:latin typeface="+mn-lt"/>
              </a:rPr>
              <a:t>Rem 1 : </a:t>
            </a:r>
            <a:r>
              <a:rPr lang="fr-FR" sz="2800" dirty="0">
                <a:solidFill>
                  <a:srgbClr val="000000"/>
                </a:solidFill>
                <a:latin typeface="+mn-lt"/>
              </a:rPr>
              <a:t> 2 semaines</a:t>
            </a:r>
          </a:p>
          <a:p>
            <a:pPr lvl="0">
              <a:spcAft>
                <a:spcPts val="0"/>
              </a:spcAft>
            </a:pPr>
            <a:endParaRPr lang="fr-FR" sz="2800" dirty="0">
              <a:solidFill>
                <a:srgbClr val="000000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fr-FR" sz="2800" b="1" i="1" dirty="0">
                <a:solidFill>
                  <a:srgbClr val="000000"/>
                </a:solidFill>
                <a:latin typeface="+mn-lt"/>
              </a:rPr>
              <a:t>Rem 2</a:t>
            </a:r>
            <a:r>
              <a:rPr lang="fr-FR" sz="2800" dirty="0">
                <a:solidFill>
                  <a:srgbClr val="000000"/>
                </a:solidFill>
                <a:latin typeface="+mn-lt"/>
              </a:rPr>
              <a:t> :  </a:t>
            </a:r>
            <a:r>
              <a:rPr lang="fr-FR" sz="2800" b="1" dirty="0">
                <a:solidFill>
                  <a:srgbClr val="000000"/>
                </a:solidFill>
                <a:latin typeface="+mn-lt"/>
              </a:rPr>
              <a:t>exemples proches des élèves</a:t>
            </a:r>
          </a:p>
          <a:p>
            <a:pPr lvl="0">
              <a:spcAft>
                <a:spcPts val="0"/>
              </a:spcAft>
            </a:pPr>
            <a:endParaRPr lang="fr-FR" sz="2800" b="1" dirty="0">
              <a:solidFill>
                <a:srgbClr val="000000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fr-FR" sz="2800" b="1" dirty="0">
                <a:solidFill>
                  <a:srgbClr val="000000"/>
                </a:solidFill>
                <a:latin typeface="+mn-lt"/>
              </a:rPr>
              <a:t>Rem 3 : complexification</a:t>
            </a:r>
            <a:r>
              <a:rPr lang="fr-FR" sz="2800" dirty="0">
                <a:solidFill>
                  <a:srgbClr val="000000"/>
                </a:solidFill>
                <a:latin typeface="+mn-lt"/>
              </a:rPr>
              <a:t> progressive </a:t>
            </a:r>
          </a:p>
          <a:p>
            <a:pPr lvl="0">
              <a:spcAft>
                <a:spcPts val="0"/>
              </a:spcAft>
            </a:pPr>
            <a:endParaRPr lang="fr-FR" sz="2800" b="1" dirty="0">
              <a:solidFill>
                <a:srgbClr val="000000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fr-FR" sz="2800" b="1" dirty="0">
                <a:solidFill>
                  <a:srgbClr val="000000"/>
                </a:solidFill>
                <a:latin typeface="+mn-lt"/>
              </a:rPr>
              <a:t>Rem 4</a:t>
            </a:r>
            <a:r>
              <a:rPr lang="fr-FR" sz="2800" dirty="0">
                <a:solidFill>
                  <a:srgbClr val="000000"/>
                </a:solidFill>
                <a:latin typeface="+mn-lt"/>
              </a:rPr>
              <a:t> : scientifiques</a:t>
            </a:r>
          </a:p>
          <a:p>
            <a:pPr lvl="0">
              <a:spcAft>
                <a:spcPts val="0"/>
              </a:spcAft>
            </a:pPr>
            <a:endParaRPr lang="fr-FR" sz="2800" dirty="0">
              <a:solidFill>
                <a:srgbClr val="000000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fr-FR" sz="2800" b="1" dirty="0">
                <a:solidFill>
                  <a:srgbClr val="000000"/>
                </a:solidFill>
                <a:latin typeface="+mn-lt"/>
              </a:rPr>
              <a:t>Rem 5</a:t>
            </a:r>
            <a:r>
              <a:rPr lang="fr-FR" sz="2800" dirty="0">
                <a:solidFill>
                  <a:srgbClr val="000000"/>
                </a:solidFill>
                <a:latin typeface="+mn-lt"/>
              </a:rPr>
              <a:t>: </a:t>
            </a:r>
            <a:r>
              <a:rPr lang="fr-FR" sz="2800" b="1" dirty="0">
                <a:solidFill>
                  <a:srgbClr val="000000"/>
                </a:solidFill>
                <a:latin typeface="+mn-lt"/>
              </a:rPr>
              <a:t>élèves en activité le plus possible.</a:t>
            </a:r>
          </a:p>
          <a:p>
            <a:pPr lvl="0">
              <a:spcAft>
                <a:spcPts val="0"/>
              </a:spcAft>
            </a:pPr>
            <a:endParaRPr lang="fr-FR" sz="2800" dirty="0">
              <a:solidFill>
                <a:srgbClr val="000000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fr-FR" sz="2800" b="1" dirty="0">
                <a:solidFill>
                  <a:srgbClr val="000000"/>
                </a:solidFill>
                <a:latin typeface="+mn-lt"/>
              </a:rPr>
              <a:t>Rem 6 :  compétences orales</a:t>
            </a:r>
            <a:endParaRPr lang="fr-FR" sz="2800" dirty="0">
              <a:solidFill>
                <a:srgbClr val="000000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endParaRPr lang="fr-FR" dirty="0">
              <a:solidFill>
                <a:srgbClr val="000000"/>
              </a:solidFill>
            </a:endParaRPr>
          </a:p>
          <a:p>
            <a:pPr lvl="0">
              <a:spcAft>
                <a:spcPts val="0"/>
              </a:spcAft>
            </a:pPr>
            <a:endParaRPr lang="fr-FR" dirty="0">
              <a:solidFill>
                <a:srgbClr val="000000"/>
              </a:solidFill>
            </a:endParaRPr>
          </a:p>
          <a:p>
            <a:pPr lvl="0">
              <a:spcAft>
                <a:spcPts val="0"/>
              </a:spcAft>
            </a:pPr>
            <a:endParaRPr lang="fr-FR" b="1" dirty="0">
              <a:solidFill>
                <a:srgbClr val="000000"/>
              </a:solidFill>
            </a:endParaRPr>
          </a:p>
          <a:p>
            <a:pPr lvl="0">
              <a:spcAft>
                <a:spcPts val="0"/>
              </a:spcAft>
            </a:pPr>
            <a:endParaRPr lang="fr-FR" b="1" dirty="0">
              <a:solidFill>
                <a:srgbClr val="000000"/>
              </a:solidFill>
            </a:endParaRPr>
          </a:p>
          <a:p>
            <a:pPr lvl="0">
              <a:spcAft>
                <a:spcPts val="0"/>
              </a:spcAft>
            </a:pP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4D2D90-7026-4087-A8B6-D5A8AD7F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36C787-98F1-431D-812E-91FFFA861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800" b="1" u="sng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Introduction : </a:t>
            </a:r>
          </a:p>
          <a:p>
            <a:pPr>
              <a:lnSpc>
                <a:spcPct val="102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i="1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Phase de sensibilisation et problématisation</a:t>
            </a:r>
            <a:r>
              <a:rPr lang="fr-FR" sz="2800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:</a:t>
            </a:r>
            <a:endParaRPr lang="fr-FR" sz="2800" kern="15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2800" kern="15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Saint-Félix-de-Pallières (Gard)/terre </a:t>
            </a:r>
            <a:r>
              <a:rPr lang="fr-FR" sz="2800" strike="noStrike" kern="15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pollué</a:t>
            </a:r>
            <a:r>
              <a:rPr lang="fr-FR" sz="2800" strike="noStrike" kern="15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800" u="none" strike="noStrike" kern="15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fr-FR" sz="2800" kern="15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800" kern="15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/découvert récemment.</a:t>
            </a:r>
            <a:endParaRPr lang="fr-FR" sz="2800" kern="15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2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i="1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fr-FR" sz="2800" b="1" i="1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roblématisation générale du chapitre</a:t>
            </a:r>
            <a:r>
              <a:rPr lang="fr-FR" sz="2800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: comment un pb environnement devient-il un problème public (amont) et mis en agenda et comment est-il pris en charge par l’action publique (aval) ?</a:t>
            </a:r>
            <a:endParaRPr lang="fr-FR" sz="2800" kern="15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i="1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Définition environnement </a:t>
            </a:r>
            <a:endParaRPr lang="fr-FR" sz="2800" i="1" kern="15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391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6EA6A-AC7F-41CB-958C-7D7529A2C2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000" y="576000"/>
            <a:ext cx="8784000" cy="720000"/>
          </a:xfrm>
        </p:spPr>
        <p:txBody>
          <a:bodyPr/>
          <a:lstStyle/>
          <a:p>
            <a:pPr lvl="0"/>
            <a:r>
              <a:rPr lang="fr-FR" sz="2000" b="1" dirty="0">
                <a:solidFill>
                  <a:srgbClr val="000000"/>
                </a:solidFill>
              </a:rPr>
              <a:t>5 - Scénario pédagogique mis en œuvre pour les élèves avec une proposition de séquence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F6C6E5-D263-44E0-A343-037D424EE5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2000" cy="5256000"/>
          </a:xfrm>
        </p:spPr>
        <p:txBody>
          <a:bodyPr/>
          <a:lstStyle/>
          <a:p>
            <a:pPr lvl="0" indent="449639">
              <a:spcAft>
                <a:spcPts val="0"/>
              </a:spcAft>
            </a:pPr>
            <a:r>
              <a:rPr lang="fr-FR" sz="2000" b="1" dirty="0">
                <a:solidFill>
                  <a:srgbClr val="000000"/>
                </a:solidFill>
                <a:latin typeface="+mn-lt"/>
              </a:rPr>
              <a:t>Plan du cours</a:t>
            </a:r>
          </a:p>
          <a:p>
            <a:pPr lvl="0">
              <a:spcAft>
                <a:spcPts val="0"/>
              </a:spcAft>
            </a:pPr>
            <a:r>
              <a:rPr lang="fr-FR" sz="2000" u="sng" dirty="0">
                <a:solidFill>
                  <a:schemeClr val="tx1"/>
                </a:solidFill>
                <a:latin typeface="+mn-lt"/>
              </a:rPr>
              <a:t>I </a:t>
            </a:r>
            <a:r>
              <a:rPr lang="fr-FR" sz="2000" b="1" u="sng" dirty="0">
                <a:solidFill>
                  <a:schemeClr val="tx1"/>
                </a:solidFill>
                <a:latin typeface="+mn-lt"/>
              </a:rPr>
              <a:t>- La construction des questions environnementales comme problème public et leur mise à l’agenda politique</a:t>
            </a:r>
          </a:p>
          <a:p>
            <a:pPr lvl="0">
              <a:spcAft>
                <a:spcPts val="0"/>
              </a:spcAft>
            </a:pPr>
            <a:endParaRPr lang="fr-FR" sz="2000" u="sng" dirty="0">
              <a:solidFill>
                <a:srgbClr val="000000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A - Les différents acteurs qui participent à la construction des questions environnementales comme problème public et à leur mise à l’agenda politique…</a:t>
            </a:r>
          </a:p>
          <a:p>
            <a:pPr lvl="0"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B - … entretiennent des relations de coopération et de conflit.</a:t>
            </a:r>
          </a:p>
          <a:p>
            <a:pPr lvl="0"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fr-FR" sz="2000" b="1" u="sng" dirty="0">
                <a:solidFill>
                  <a:schemeClr val="tx1"/>
                </a:solidFill>
                <a:latin typeface="+mn-lt"/>
              </a:rPr>
              <a:t>II - L’action publique pour l’environnement articule différentes échelles (locale, nationale, européenne, mondiale).</a:t>
            </a:r>
          </a:p>
          <a:p>
            <a:pPr lvl="0"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fr-FR" sz="2000" b="1" u="sng" dirty="0">
                <a:solidFill>
                  <a:schemeClr val="tx1"/>
                </a:solidFill>
                <a:latin typeface="+mn-lt"/>
              </a:rPr>
              <a:t>III  - L’exemple du changement climatique</a:t>
            </a:r>
          </a:p>
          <a:p>
            <a:pPr lvl="0"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A -  Principaux instruments dont disposent les pouvoirs publics pour faire face à ces externalités négatives sur l’environnement</a:t>
            </a:r>
          </a:p>
          <a:p>
            <a:pPr lvl="0"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B - Climat, bien commun et accords internationaux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9AD307-13E2-4770-A6CC-5A0444E3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AEF450-D455-499E-AE45-FFC1664451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982" y="1621596"/>
            <a:ext cx="9164614" cy="5069533"/>
          </a:xfrm>
        </p:spPr>
        <p:txBody>
          <a:bodyPr/>
          <a:lstStyle/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800" b="1" u="sng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- La construction des questions environnementales comme problème public et  leur mise à l’agenda politique</a:t>
            </a:r>
            <a:endParaRPr lang="fr-FR" sz="28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800" b="1" i="1" u="none" strike="noStrike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sz="2800" b="1" i="1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Les différents acteurs qui participent à la construction des questions environnementales comme problème public et à leur mise à l’agenda politique…</a:t>
            </a:r>
          </a:p>
          <a:p>
            <a:pPr>
              <a:lnSpc>
                <a:spcPct val="102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i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Activité 1 : La construction des </a:t>
            </a:r>
            <a:r>
              <a:rPr lang="fr-FR" sz="2800" b="1" i="1" u="sng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questions environnementales comme problème public</a:t>
            </a:r>
            <a:endParaRPr lang="fr-FR" sz="2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800" b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</a:t>
            </a:r>
            <a:r>
              <a:rPr lang="fr-FR" sz="2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faire </a:t>
            </a:r>
            <a:r>
              <a:rPr lang="fr-FR" sz="2800" b="1" i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émerger les représentations des élèves  puis</a:t>
            </a:r>
            <a:r>
              <a:rPr lang="fr-FR" sz="2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confronter travaux science politique</a:t>
            </a:r>
          </a:p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endParaRPr lang="fr-FR" sz="2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endParaRPr lang="fr-FR" sz="18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055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65F3E-A6FB-47B4-8201-C4C2AA13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1BDAE4-4079-4B3D-B675-250C17202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2" name="Image 2">
            <a:extLst>
              <a:ext uri="{FF2B5EF4-FFF2-40B4-BE49-F238E27FC236}">
                <a16:creationId xmlns:a16="http://schemas.microsoft.com/office/drawing/2014/main" id="{19DF6FD3-D4BA-4F99-A54F-D153AD04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58" y="1983946"/>
            <a:ext cx="29622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10">
            <a:extLst>
              <a:ext uri="{FF2B5EF4-FFF2-40B4-BE49-F238E27FC236}">
                <a16:creationId xmlns:a16="http://schemas.microsoft.com/office/drawing/2014/main" id="{9EBDE1B0-5887-452F-95D2-2C0329348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48" y="4105091"/>
            <a:ext cx="27051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16">
            <a:extLst>
              <a:ext uri="{FF2B5EF4-FFF2-40B4-BE49-F238E27FC236}">
                <a16:creationId xmlns:a16="http://schemas.microsoft.com/office/drawing/2014/main" id="{EA18C097-244C-440A-AEEA-0DC271A2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97" y="7845983"/>
            <a:ext cx="30099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rme1">
            <a:extLst>
              <a:ext uri="{FF2B5EF4-FFF2-40B4-BE49-F238E27FC236}">
                <a16:creationId xmlns:a16="http://schemas.microsoft.com/office/drawing/2014/main" id="{23A3B3EE-C859-4AE6-B10D-5FB5E5C2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047" y="2369108"/>
            <a:ext cx="35401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Q1 : Quelle est la thèse de C. W Anderson sur les programmes de protection des atteintes à l’environnement ?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Q2 : La mise en œuvre d’un programme de protection des atteintes à l’environnement est-elle liée à l’importance des dégâts selon C. W Anderson ?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Source 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Action publique et environnement : « Que sais-je ? » n° 3968 Pierre </a:t>
            </a:r>
            <a:r>
              <a:rPr kumimoji="0" lang="fr-FR" altLang="fr-FR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Lascoumes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Forme2">
            <a:extLst>
              <a:ext uri="{FF2B5EF4-FFF2-40B4-BE49-F238E27FC236}">
                <a16:creationId xmlns:a16="http://schemas.microsoft.com/office/drawing/2014/main" id="{5EFB0529-24CC-4D1A-820B-25F8F0E9C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247" y="4690033"/>
            <a:ext cx="3048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Q3 : Montrez comment les exemples de Minamata et de Woburn illustrent la thèse d’Anderson.</a:t>
            </a:r>
            <a:endParaRPr kumimoji="0" lang="fr-FR" altLang="fr-F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Source </a:t>
            </a: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Action publique et environnement : « Que sais-je ? » n° 3968 Pierre Lascoumes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51609-60BB-4C10-B1A4-4D258D90E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897" y="1778558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 1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47FB71-35CD-47EF-B451-6B10E0A42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897" y="2235758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8FB5B74-04D1-4814-B482-BFBC079BF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897" y="4445558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 2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46338CE-836F-4EDB-8F0C-0A5492BB3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897" y="4445558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B999C58-E104-457C-8607-A0F62B7F3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897" y="7845983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972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89704-00BA-4026-85E1-17EA558D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204019-CC46-4051-ACA5-E17A2A9E46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b="1" i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Activité 2 : Identifier différents acteurs</a:t>
            </a:r>
          </a:p>
          <a:p>
            <a:pPr marL="0" indent="0">
              <a:buNone/>
            </a:pPr>
            <a:endParaRPr lang="fr-FR" sz="2800" b="1" i="1" u="sng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i="1" u="sng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Objectifs : </a:t>
            </a:r>
            <a:r>
              <a:rPr lang="fr-FR" sz="2800" b="1" i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Identifier différents acteurs </a:t>
            </a:r>
            <a:r>
              <a:rPr lang="fr-FR" sz="2800" b="1" i="1" u="sng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acteurs/oral</a:t>
            </a:r>
          </a:p>
          <a:p>
            <a:endParaRPr lang="fr-FR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41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C3C3A-86FC-3D45-B1A4-26B9AABA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1246556"/>
            <a:ext cx="8694539" cy="598162"/>
          </a:xfrm>
        </p:spPr>
        <p:txBody>
          <a:bodyPr/>
          <a:lstStyle/>
          <a:p>
            <a:r>
              <a:rPr lang="fr-FR" dirty="0">
                <a:latin typeface="+mn-lt"/>
              </a:rPr>
              <a:t>Programme de la classe de terminale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DC64C4-0BCD-2D4C-9794-5E0FC2ACA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102" y="2160987"/>
            <a:ext cx="9710459" cy="4107151"/>
          </a:xfrm>
        </p:spPr>
        <p:txBody>
          <a:bodyPr>
            <a:normAutofit/>
          </a:bodyPr>
          <a:lstStyle/>
          <a:p>
            <a:r>
              <a:rPr lang="fr-FR" dirty="0"/>
              <a:t>Rappels de quelques </a:t>
            </a:r>
            <a:r>
              <a:rPr lang="fr-FR" dirty="0">
                <a:latin typeface="+mn-lt"/>
              </a:rPr>
              <a:t>principes</a:t>
            </a:r>
            <a:r>
              <a:rPr lang="fr-FR" dirty="0"/>
              <a:t> généraux d’élaboration des programmes</a:t>
            </a:r>
          </a:p>
          <a:p>
            <a:pPr lvl="1"/>
            <a:r>
              <a:rPr lang="fr-FR" sz="2205" dirty="0"/>
              <a:t>Traite des </a:t>
            </a:r>
            <a:r>
              <a:rPr lang="fr-FR" sz="2205" b="1" dirty="0">
                <a:solidFill>
                  <a:srgbClr val="FF0000"/>
                </a:solidFill>
              </a:rPr>
              <a:t>grands enjeux économiques et sociaux </a:t>
            </a:r>
            <a:r>
              <a:rPr lang="fr-FR" sz="2205" b="1" dirty="0"/>
              <a:t>du monde contemporain </a:t>
            </a:r>
            <a:r>
              <a:rPr lang="fr-FR" sz="2205" dirty="0"/>
              <a:t>ce qui permet de </a:t>
            </a:r>
            <a:r>
              <a:rPr lang="fr-FR" sz="2205" b="1" dirty="0"/>
              <a:t>donner du sens aux apprentissages</a:t>
            </a:r>
          </a:p>
          <a:p>
            <a:pPr marL="504005" lvl="1" indent="0">
              <a:buNone/>
            </a:pPr>
            <a:endParaRPr lang="fr-FR" sz="2205" dirty="0"/>
          </a:p>
          <a:p>
            <a:pPr lvl="1"/>
            <a:r>
              <a:rPr lang="fr-FR" sz="2205" b="1" dirty="0"/>
              <a:t>Appréhender les </a:t>
            </a:r>
            <a:r>
              <a:rPr lang="fr-FR" sz="2205" b="1" dirty="0">
                <a:solidFill>
                  <a:srgbClr val="FF0000"/>
                </a:solidFill>
              </a:rPr>
              <a:t>spécificités disciplinaires avant de croiser </a:t>
            </a:r>
            <a:r>
              <a:rPr lang="fr-FR" sz="2205" b="1" dirty="0"/>
              <a:t>les regards sur des thèmes identifiés.</a:t>
            </a:r>
          </a:p>
          <a:p>
            <a:pPr marL="504005" lvl="1" indent="0">
              <a:buNone/>
            </a:pPr>
            <a:endParaRPr lang="fr-FR" sz="2205" b="1" dirty="0"/>
          </a:p>
          <a:p>
            <a:pPr lvl="1"/>
            <a:r>
              <a:rPr lang="fr-FR" sz="2205" dirty="0">
                <a:solidFill>
                  <a:srgbClr val="FF0000"/>
                </a:solidFill>
              </a:rPr>
              <a:t>Équilibre science économique( 5) / sociologie-science politique( 5)</a:t>
            </a:r>
            <a:r>
              <a:rPr lang="fr-FR" sz="2205" dirty="0"/>
              <a:t> / RC ( 2)</a:t>
            </a:r>
          </a:p>
          <a:p>
            <a:pPr marL="504005" lvl="1" indent="0">
              <a:buNone/>
            </a:pPr>
            <a:endParaRPr lang="fr-FR" sz="2205" b="1" dirty="0"/>
          </a:p>
          <a:p>
            <a:pPr lvl="1"/>
            <a:endParaRPr lang="fr-FR" sz="2205" dirty="0"/>
          </a:p>
        </p:txBody>
      </p:sp>
    </p:spTree>
    <p:extLst>
      <p:ext uri="{BB962C8B-B14F-4D97-AF65-F5344CB8AC3E}">
        <p14:creationId xmlns:p14="http://schemas.microsoft.com/office/powerpoint/2010/main" val="3593217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98A3E-1496-4A79-89D7-7D7ABAAB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5B7456-5498-42E0-9468-4CAB054925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800" u="sng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Etape 1</a:t>
            </a:r>
            <a:r>
              <a:rPr lang="fr-FR" sz="2800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binôme /un des deux thèmes</a:t>
            </a:r>
          </a:p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800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Thème 1. Le « Friday for future » du 20 septembre 2019.</a:t>
            </a:r>
            <a:endParaRPr lang="fr-FR" sz="28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800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Thème 2. « L’Affaire du siècle ».</a:t>
            </a:r>
            <a:endParaRPr lang="fr-FR" sz="28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800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sz="2800" u="sng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Etape 2.</a:t>
            </a:r>
            <a:r>
              <a:rPr lang="fr-FR" sz="2800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présenter sa réponse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381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FF0F9-C31F-40CF-AF23-9A956D02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FA51DD-A909-4573-AB1B-7DA8D5787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6DF22A-F5CA-49CC-BBB6-ECDEBBF991F5}"/>
              </a:ext>
            </a:extLst>
          </p:cNvPr>
          <p:cNvSpPr txBox="1"/>
          <p:nvPr/>
        </p:nvSpPr>
        <p:spPr>
          <a:xfrm>
            <a:off x="887308" y="1621596"/>
            <a:ext cx="8829448" cy="442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fr-FR" sz="2800" b="1" dirty="0">
                <a:solidFill>
                  <a:srgbClr val="000000"/>
                </a:solidFill>
              </a:rPr>
              <a:t>B - … entretiennent des relations de coopération et de conflit</a:t>
            </a:r>
            <a:r>
              <a:rPr lang="fr-FR" sz="28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02000"/>
              </a:lnSpc>
              <a:spcAft>
                <a:spcPts val="800"/>
              </a:spcAft>
            </a:pPr>
            <a:r>
              <a:rPr lang="fr-FR" sz="2800" b="1" i="1" u="sng" kern="15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Activité 3 </a:t>
            </a:r>
            <a:endParaRPr lang="fr-FR" sz="2800" kern="150" dirty="0">
              <a:solidFill>
                <a:schemeClr val="accent1"/>
              </a:solidFill>
              <a:effectLst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2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i="1" kern="15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Objectif </a:t>
            </a:r>
            <a:r>
              <a:rPr lang="fr-FR" sz="2800" i="1" kern="15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mise sur agenda politique + relations conflictuel / coopération </a:t>
            </a:r>
          </a:p>
          <a:p>
            <a:pPr>
              <a:lnSpc>
                <a:spcPct val="102000"/>
              </a:lnSpc>
              <a:spcAft>
                <a:spcPts val="800"/>
              </a:spcAft>
            </a:pPr>
            <a:r>
              <a:rPr lang="fr-FR" sz="2800" u="sng" kern="15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Etape 3</a:t>
            </a:r>
            <a:r>
              <a:rPr lang="fr-FR" sz="2800" kern="15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binômes  </a:t>
            </a:r>
            <a:endParaRPr lang="fr-FR" sz="2800" kern="150" dirty="0">
              <a:effectLst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2000"/>
              </a:lnSpc>
              <a:spcAft>
                <a:spcPts val="800"/>
              </a:spcAft>
            </a:pPr>
            <a:endParaRPr lang="fr-FR" sz="2800" dirty="0">
              <a:solidFill>
                <a:srgbClr val="000000"/>
              </a:solidFill>
            </a:endParaRPr>
          </a:p>
          <a:p>
            <a:pPr lvl="0">
              <a:spcAft>
                <a:spcPts val="0"/>
              </a:spcAft>
            </a:pPr>
            <a:endParaRPr lang="fr-FR" sz="2800" dirty="0">
              <a:solidFill>
                <a:srgbClr val="000000"/>
              </a:solidFill>
            </a:endParaRPr>
          </a:p>
          <a:p>
            <a:pPr lvl="0">
              <a:spcAft>
                <a:spcPts val="0"/>
              </a:spcAft>
            </a:pPr>
            <a:endParaRPr lang="fr-F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51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63777-B144-4A51-A567-A74D5BDB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6DE275-E2E9-482E-B8C4-5910DA3FD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857" y="1691934"/>
            <a:ext cx="8689288" cy="5069533"/>
          </a:xfrm>
        </p:spPr>
        <p:txBody>
          <a:bodyPr/>
          <a:lstStyle/>
          <a:p>
            <a:pPr marL="0" indent="0">
              <a:buNone/>
            </a:pPr>
            <a:r>
              <a:rPr lang="fr-FR" sz="2800" b="1" u="sng" kern="15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Activité bilan 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u="sng" kern="15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Objectif : synthèse I/ évaluation formative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b="1" u="sng" kern="15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800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Rédigez sous forme de paragraphes argumentés la réponse à la question suivante : « </a:t>
            </a:r>
            <a:r>
              <a:rPr lang="fr-FR" sz="2800" i="1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Montrez que </a:t>
            </a:r>
            <a:r>
              <a:rPr lang="fr-FR" sz="2800" b="1" i="1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différents acteurs participent à la </a:t>
            </a:r>
            <a:r>
              <a:rPr lang="fr-FR" sz="2800" b="1" i="1" u="sng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construction des questions environnementales comme problème public et à leur mise à l’agenda politique et  q</a:t>
            </a:r>
            <a:r>
              <a:rPr lang="fr-FR" sz="2800" b="1" i="1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ue ces acteurs entretiennent des relations de coopération et de conflit</a:t>
            </a:r>
            <a:r>
              <a:rPr lang="fr-FR" sz="2800" i="1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endParaRPr lang="fr-FR" sz="2800" kern="15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143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D5E2F7-3F2F-41C7-8254-AC8ED7BF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CF4BDD-CC58-401C-976A-49B0924A06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- L’action publique pour l’environnement articule différentes échelles (locale, nationale, européenne, mondiale).</a:t>
            </a:r>
          </a:p>
          <a:p>
            <a:pPr marL="0" indent="0">
              <a:buNone/>
            </a:pPr>
            <a:endParaRPr lang="fr-FR" sz="2800" u="sng" dirty="0">
              <a:solidFill>
                <a:srgbClr val="000000"/>
              </a:solidFill>
            </a:endParaRPr>
          </a:p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800" b="1" i="1" u="sng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Activité 4 :</a:t>
            </a:r>
            <a:endParaRPr lang="fr-FR" sz="2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2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800" b="1" i="1" u="none" strike="noStrike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objectif : retrouver échelle de décision + articulation</a:t>
            </a:r>
            <a:endParaRPr lang="fr-FR" sz="2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FR" sz="2800" u="sng" dirty="0">
              <a:solidFill>
                <a:srgbClr val="00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5979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BD38E-9998-4B1A-8F43-27DB4796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6D65D9-EB32-4787-99D6-BCD0922CDE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38E00-5B9B-43D6-81E6-EF06AB3D2FAD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 b="2603"/>
          <a:stretch>
            <a:fillRect/>
          </a:stretch>
        </p:blipFill>
        <p:spPr>
          <a:xfrm>
            <a:off x="743919" y="1621596"/>
            <a:ext cx="8449398" cy="3048511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950F76C-9D7E-4085-8CB2-31686BE0927F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 t="2426"/>
          <a:stretch>
            <a:fillRect/>
          </a:stretch>
        </p:blipFill>
        <p:spPr>
          <a:xfrm>
            <a:off x="743918" y="4670107"/>
            <a:ext cx="8449398" cy="209804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602506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3DD35-ADE4-407B-8B99-4309BFF5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295901-0168-4611-A324-91BE12AA5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5A578D-C0CC-4CDB-8F66-05FAD3FEBDB1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525077" y="1782762"/>
            <a:ext cx="5030470" cy="399415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82D65C3-3126-459A-8E20-4E067F7DE67D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87308" y="1621595"/>
            <a:ext cx="8830129" cy="524415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181684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6DDCD-462F-4029-A8E8-671C50CB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AE82B-CD71-4B49-8B76-1B937A4994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800" b="1" u="sng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III - L’exemple du changement climatique</a:t>
            </a:r>
            <a:endParaRPr lang="fr-FR" sz="2800" kern="15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800" b="1" kern="15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sz="2800" b="1" i="1" kern="150" dirty="0">
                <a:solidFill>
                  <a:schemeClr val="accent1"/>
                </a:solidFill>
                <a:effectLst/>
                <a:latin typeface="+mn-lt"/>
                <a:ea typeface="NSimSun" panose="02010609030101010101" pitchFamily="49" charset="-122"/>
                <a:cs typeface="Arial" panose="020B0604020202020204" pitchFamily="34" charset="0"/>
              </a:rPr>
              <a:t>Activité</a:t>
            </a:r>
            <a:r>
              <a:rPr lang="fr-FR" sz="2800" b="1" kern="150" dirty="0">
                <a:solidFill>
                  <a:schemeClr val="accent1"/>
                </a:solidFill>
                <a:effectLst/>
                <a:latin typeface="+mn-lt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  <a:endParaRPr lang="fr-FR" sz="2800" kern="150" dirty="0">
              <a:solidFill>
                <a:schemeClr val="accent1"/>
              </a:solidFill>
              <a:effectLst/>
              <a:latin typeface="+mn-lt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kern="150" dirty="0">
                <a:solidFill>
                  <a:schemeClr val="accent1"/>
                </a:solidFill>
                <a:effectLst/>
                <a:latin typeface="+mn-lt"/>
                <a:ea typeface="NSimSun" panose="02010609030101010101" pitchFamily="49" charset="-122"/>
                <a:cs typeface="Arial" panose="020B0604020202020204" pitchFamily="34" charset="0"/>
              </a:rPr>
              <a:t>Objectif : oral / remobiliser notions défaillances du marché</a:t>
            </a:r>
          </a:p>
          <a:p>
            <a:pPr marL="0" indent="0">
              <a:buNone/>
            </a:pPr>
            <a:r>
              <a:rPr lang="fr-FR" sz="2400" kern="150" dirty="0">
                <a:solidFill>
                  <a:schemeClr val="tx1"/>
                </a:solidFill>
                <a:effectLst/>
                <a:latin typeface="+mn-lt"/>
                <a:ea typeface="NSimSun" panose="02010609030101010101" pitchFamily="49" charset="-122"/>
                <a:cs typeface="Arial" panose="020B0604020202020204" pitchFamily="34" charset="0"/>
              </a:rPr>
              <a:t>Document :</a:t>
            </a:r>
            <a:r>
              <a:rPr lang="fr-FR" sz="2400" u="none" strike="noStrike" kern="150" dirty="0">
                <a:solidFill>
                  <a:schemeClr val="tx1"/>
                </a:solidFill>
                <a:effectLst/>
                <a:latin typeface="+mn-lt"/>
                <a:ea typeface="NSimSun" panose="02010609030101010101" pitchFamily="49" charset="-12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https://www.lemonde.fr/planete/video/2014/09/23/comprendre-le-rechauffement-climatique-en-4-minutes_4492721_3244.html</a:t>
            </a:r>
            <a:endParaRPr lang="fr-FR" sz="2400" kern="150" dirty="0">
              <a:solidFill>
                <a:schemeClr val="tx1"/>
              </a:solidFill>
              <a:effectLst/>
              <a:latin typeface="+mn-lt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kern="150" dirty="0">
                <a:solidFill>
                  <a:schemeClr val="tx1"/>
                </a:solidFill>
                <a:effectLst/>
                <a:latin typeface="+mn-lt"/>
                <a:ea typeface="NSimSun" panose="02010609030101010101" pitchFamily="49" charset="-122"/>
                <a:cs typeface="Arial" panose="020B0604020202020204" pitchFamily="34" charset="0"/>
              </a:rPr>
              <a:t>Q1 Qu’est-ce que le réchauffement climatique ?</a:t>
            </a:r>
          </a:p>
          <a:p>
            <a:pPr marL="0" indent="0">
              <a:buNone/>
            </a:pPr>
            <a:r>
              <a:rPr lang="fr-FR" sz="2400" kern="150" dirty="0">
                <a:solidFill>
                  <a:schemeClr val="tx1"/>
                </a:solidFill>
                <a:effectLst/>
                <a:latin typeface="+mn-lt"/>
                <a:ea typeface="NSimSun" panose="02010609030101010101" pitchFamily="49" charset="-122"/>
                <a:cs typeface="Arial" panose="020B0604020202020204" pitchFamily="34" charset="0"/>
              </a:rPr>
              <a:t>Q2 Quel est son lien avec l’activité économique ?</a:t>
            </a:r>
          </a:p>
          <a:p>
            <a:pPr marL="0" indent="0">
              <a:buNone/>
            </a:pPr>
            <a:r>
              <a:rPr lang="fr-FR" sz="2400" kern="150" dirty="0">
                <a:solidFill>
                  <a:schemeClr val="tx1"/>
                </a:solidFill>
                <a:effectLst/>
                <a:latin typeface="+mn-lt"/>
                <a:ea typeface="NSimSun" panose="02010609030101010101" pitchFamily="49" charset="-122"/>
                <a:cs typeface="Arial" panose="020B0604020202020204" pitchFamily="34" charset="0"/>
              </a:rPr>
              <a:t>Q 3 Comment la science économique analyse-t-elle ces conséquences de l’activité économique sur le climat ?</a:t>
            </a:r>
          </a:p>
          <a:p>
            <a:pPr marL="0" indent="0">
              <a:buNone/>
            </a:pPr>
            <a:r>
              <a:rPr lang="fr-FR" sz="2800" kern="150" dirty="0">
                <a:solidFill>
                  <a:schemeClr val="tx1"/>
                </a:solidFill>
                <a:effectLst/>
                <a:latin typeface="+mn-lt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</a:p>
          <a:p>
            <a:endParaRPr lang="fr-FR" sz="1800" b="1" kern="150" dirty="0">
              <a:effectLst/>
              <a:latin typeface="Calibri" panose="020F050202020403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endParaRPr lang="fr-FR" sz="1800" b="1" kern="150" dirty="0">
              <a:latin typeface="Calibri" panose="020F050202020403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endParaRPr lang="fr-FR" sz="1800" b="1" kern="150" dirty="0">
              <a:effectLst/>
              <a:latin typeface="Calibri" panose="020F050202020403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endParaRPr lang="fr-FR" sz="1800" b="1" kern="150" dirty="0">
              <a:latin typeface="Calibri" panose="020F050202020403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endParaRPr lang="fr-FR" sz="18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4585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60879-3CDA-46AA-8F67-80C08344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5521A4-0ABB-4CB7-8C0A-73F6705A2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800" b="1" u="sng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Principaux instruments dont disposent les pouvoirs publics pour faire face à ces externalités négatives sur l’environnement</a:t>
            </a:r>
            <a:endParaRPr lang="fr-FR" sz="28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fr-FR" sz="2800" b="1" u="none" strike="noStrike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1 </a:t>
            </a:r>
            <a:r>
              <a:rPr lang="fr-FR" sz="2800" b="1" i="1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 réchauffement climatique : une externalité négative</a:t>
            </a:r>
            <a:endParaRPr lang="fr-FR" sz="28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2800" b="1" i="1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2 Les instruments dont disposent les pouvoirs publics</a:t>
            </a:r>
          </a:p>
          <a:p>
            <a:pPr marL="0" indent="0">
              <a:buNone/>
            </a:pPr>
            <a:endParaRPr lang="fr-FR" sz="2800" b="1" i="1" kern="150" dirty="0">
              <a:solidFill>
                <a:schemeClr val="tx1"/>
              </a:solidFill>
              <a:latin typeface="Calibri" panose="020F050202020403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800" b="1" i="1" kern="15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Activités 5, 6, 7 et 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i="1" kern="150" dirty="0">
                <a:solidFill>
                  <a:schemeClr val="accent1"/>
                </a:solidFill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Objectifs : instruments/remobilisation première/texte long/ synthèse </a:t>
            </a:r>
            <a:endParaRPr lang="fr-FR" sz="2800" kern="150" dirty="0">
              <a:solidFill>
                <a:schemeClr val="accent1"/>
              </a:solidFill>
              <a:effectLst/>
              <a:latin typeface="Liberation Serif" panose="020206030504050203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518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159F8-123E-4426-BD9F-0A88EAC8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DF6479-EF03-4FF7-9FD3-9DB2F27B9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DD11A6B-1775-4E11-8674-28705DFF3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36688"/>
              </p:ext>
            </p:extLst>
          </p:nvPr>
        </p:nvGraphicFramePr>
        <p:xfrm>
          <a:off x="278969" y="1410346"/>
          <a:ext cx="9297627" cy="6146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328">
                  <a:extLst>
                    <a:ext uri="{9D8B030D-6E8A-4147-A177-3AD203B41FA5}">
                      <a16:colId xmlns:a16="http://schemas.microsoft.com/office/drawing/2014/main" val="3819694536"/>
                    </a:ext>
                  </a:extLst>
                </a:gridCol>
                <a:gridCol w="1796362">
                  <a:extLst>
                    <a:ext uri="{9D8B030D-6E8A-4147-A177-3AD203B41FA5}">
                      <a16:colId xmlns:a16="http://schemas.microsoft.com/office/drawing/2014/main" val="577076077"/>
                    </a:ext>
                  </a:extLst>
                </a:gridCol>
                <a:gridCol w="1870258">
                  <a:extLst>
                    <a:ext uri="{9D8B030D-6E8A-4147-A177-3AD203B41FA5}">
                      <a16:colId xmlns:a16="http://schemas.microsoft.com/office/drawing/2014/main" val="480638072"/>
                    </a:ext>
                  </a:extLst>
                </a:gridCol>
                <a:gridCol w="2120096">
                  <a:extLst>
                    <a:ext uri="{9D8B030D-6E8A-4147-A177-3AD203B41FA5}">
                      <a16:colId xmlns:a16="http://schemas.microsoft.com/office/drawing/2014/main" val="998662553"/>
                    </a:ext>
                  </a:extLst>
                </a:gridCol>
                <a:gridCol w="2094583">
                  <a:extLst>
                    <a:ext uri="{9D8B030D-6E8A-4147-A177-3AD203B41FA5}">
                      <a16:colId xmlns:a16="http://schemas.microsoft.com/office/drawing/2014/main" val="2652132781"/>
                    </a:ext>
                  </a:extLst>
                </a:gridCol>
              </a:tblGrid>
              <a:tr h="810067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 dirty="0">
                          <a:effectLst/>
                        </a:rPr>
                        <a:t>La réglementation</a:t>
                      </a:r>
                      <a:endParaRPr lang="fr-FR" sz="20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La taxation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Le marché de quotas d’émissions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Subvention à l’innovation verte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188432831"/>
                  </a:ext>
                </a:extLst>
              </a:tr>
              <a:tr h="53692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Définition ou principe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008569240"/>
                  </a:ext>
                </a:extLst>
              </a:tr>
              <a:tr h="1713414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 dirty="0">
                          <a:effectLst/>
                        </a:rPr>
                        <a:t>Avantages</a:t>
                      </a:r>
                      <a:endParaRPr lang="fr-FR" sz="20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 dirty="0">
                          <a:effectLst/>
                        </a:rPr>
                        <a:t> </a:t>
                      </a:r>
                      <a:endParaRPr lang="fr-FR" sz="20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921014115"/>
                  </a:ext>
                </a:extLst>
              </a:tr>
              <a:tr h="1713414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 dirty="0">
                          <a:effectLst/>
                        </a:rPr>
                        <a:t>Inconvénients</a:t>
                      </a:r>
                      <a:endParaRPr lang="fr-FR" sz="20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594776458"/>
                  </a:ext>
                </a:extLst>
              </a:tr>
              <a:tr h="626184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Exemple</a:t>
                      </a:r>
                    </a:p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 dirty="0">
                          <a:effectLst/>
                        </a:rPr>
                        <a:t> </a:t>
                      </a:r>
                      <a:endParaRPr lang="fr-FR" sz="20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>
                          <a:effectLst/>
                        </a:rPr>
                        <a:t> </a:t>
                      </a:r>
                      <a:endParaRPr lang="fr-FR" sz="20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50" dirty="0">
                          <a:effectLst/>
                        </a:rPr>
                        <a:t> </a:t>
                      </a:r>
                      <a:endParaRPr lang="fr-FR" sz="20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397535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377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CA784-5F1C-478B-8FBB-4D21AAE2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6AD589-C465-44CE-BDA3-547AA04CE5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b="1" i="1" u="sng" kern="15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Activité 9</a:t>
            </a:r>
            <a:r>
              <a:rPr lang="fr-FR" sz="2800" b="1" i="1" kern="15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</a:t>
            </a:r>
            <a:endParaRPr lang="fr-FR" sz="2800" kern="15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1"/>
                </a:solidFill>
              </a:rPr>
              <a:t>Objectif : exemple/ dysfonctionnement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4" name="Image9">
            <a:extLst>
              <a:ext uri="{FF2B5EF4-FFF2-40B4-BE49-F238E27FC236}">
                <a16:creationId xmlns:a16="http://schemas.microsoft.com/office/drawing/2014/main" id="{A78FF502-B527-47AA-AE07-5E258F9DBF26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465551" y="3032259"/>
            <a:ext cx="7727765" cy="365887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71055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C3C3A-86FC-3D45-B1A4-26B9AABA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1246556"/>
            <a:ext cx="8694539" cy="586161"/>
          </a:xfrm>
        </p:spPr>
        <p:txBody>
          <a:bodyPr/>
          <a:lstStyle/>
          <a:p>
            <a:r>
              <a:rPr lang="fr-FR" dirty="0"/>
              <a:t>Programme de la classe de terminale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DC64C4-0BCD-2D4C-9794-5E0FC2ACA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316" y="2160987"/>
            <a:ext cx="9562972" cy="4254397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10000"/>
              </a:lnSpc>
              <a:spcBef>
                <a:spcPts val="661"/>
              </a:spcBef>
            </a:pPr>
            <a:r>
              <a:rPr lang="fr-FR" b="1" dirty="0">
                <a:solidFill>
                  <a:srgbClr val="FF0000"/>
                </a:solidFill>
              </a:rPr>
              <a:t>Explication des attentes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fr-FR" b="1" dirty="0">
                <a:solidFill>
                  <a:prstClr val="black"/>
                </a:solidFill>
                <a:sym typeface="Wingdings" pitchFamily="2" charset="2"/>
              </a:rPr>
              <a:t>rédaction en termes d’objectifs d’apprentissage </a:t>
            </a:r>
          </a:p>
          <a:p>
            <a:pPr lvl="3">
              <a:lnSpc>
                <a:spcPct val="110000"/>
              </a:lnSpc>
              <a:spcBef>
                <a:spcPts val="661"/>
              </a:spcBef>
            </a:pPr>
            <a:r>
              <a:rPr lang="fr-FR" sz="1984" dirty="0"/>
              <a:t>Des objectifs d’apprentissage explicites : « </a:t>
            </a:r>
            <a:r>
              <a:rPr lang="fr-FR" sz="1984" dirty="0">
                <a:solidFill>
                  <a:srgbClr val="FF0000"/>
                </a:solidFill>
              </a:rPr>
              <a:t>comprendre », « savoir interpréter », « connaître », « savoir que », « être capable d’illustrer ».</a:t>
            </a:r>
          </a:p>
          <a:p>
            <a:pPr lvl="3">
              <a:lnSpc>
                <a:spcPct val="110000"/>
              </a:lnSpc>
              <a:spcBef>
                <a:spcPts val="661"/>
              </a:spcBef>
            </a:pPr>
            <a:r>
              <a:rPr lang="fr-FR" sz="1984" b="1" dirty="0"/>
              <a:t>Le programme définit ce que les élèves doivent avoir acquis à la fin de l’année (savoirs et savoir-faire) </a:t>
            </a:r>
          </a:p>
          <a:p>
            <a:pPr lvl="3">
              <a:lnSpc>
                <a:spcPct val="110000"/>
              </a:lnSpc>
              <a:spcBef>
                <a:spcPts val="661"/>
              </a:spcBef>
            </a:pPr>
            <a:r>
              <a:rPr lang="fr-FR" sz="1984" b="1" dirty="0">
                <a:solidFill>
                  <a:srgbClr val="3D7CC9"/>
                </a:solidFill>
              </a:rPr>
              <a:t>Partir des </a:t>
            </a:r>
            <a:r>
              <a:rPr lang="fr-FR" sz="1984" b="1" dirty="0">
                <a:solidFill>
                  <a:srgbClr val="FF0000"/>
                </a:solidFill>
              </a:rPr>
              <a:t>objectifs d’apprentissage </a:t>
            </a:r>
            <a:r>
              <a:rPr lang="fr-FR" sz="1984" b="1" dirty="0">
                <a:solidFill>
                  <a:srgbClr val="3D7CC9"/>
                </a:solidFill>
              </a:rPr>
              <a:t>élèves =&gt; chaque tiret défini comme un </a:t>
            </a:r>
            <a:r>
              <a:rPr lang="fr-FR" sz="1984" b="1" dirty="0">
                <a:solidFill>
                  <a:srgbClr val="FF0000"/>
                </a:solidFill>
              </a:rPr>
              <a:t>abouti</a:t>
            </a:r>
            <a:r>
              <a:rPr lang="fr-FR" sz="1984" b="1" dirty="0">
                <a:solidFill>
                  <a:srgbClr val="3D7CC9"/>
                </a:solidFill>
              </a:rPr>
              <a:t> et non l’introduction à un déroulé universitaire/de savoir savant/juxtaposition de références. </a:t>
            </a:r>
          </a:p>
          <a:p>
            <a:pPr lvl="1">
              <a:lnSpc>
                <a:spcPct val="110000"/>
              </a:lnSpc>
              <a:spcBef>
                <a:spcPts val="661"/>
              </a:spcBef>
            </a:pPr>
            <a:r>
              <a:rPr lang="fr-FR" b="1" dirty="0"/>
              <a:t>Une continuité et </a:t>
            </a:r>
            <a:r>
              <a:rPr lang="fr-FR" b="1" dirty="0">
                <a:solidFill>
                  <a:srgbClr val="FF0000"/>
                </a:solidFill>
              </a:rPr>
              <a:t>une progressivité </a:t>
            </a:r>
            <a:r>
              <a:rPr lang="fr-FR" b="1" dirty="0"/>
              <a:t>des apprentissages </a:t>
            </a:r>
            <a:r>
              <a:rPr lang="fr-FR" dirty="0"/>
              <a:t>(connaissances et compétences)</a:t>
            </a:r>
          </a:p>
          <a:p>
            <a:pPr marL="504005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9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ACA1A-7D39-4A19-B1F1-B4816649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1BE052-01B1-467B-B501-9AE3A2EA2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b="1" dirty="0">
                <a:solidFill>
                  <a:srgbClr val="000000"/>
                </a:solidFill>
                <a:latin typeface="+mn-lt"/>
              </a:rPr>
              <a:t>B - Climat, bien commun et accords internationaux</a:t>
            </a:r>
          </a:p>
          <a:p>
            <a:pPr marL="0" indent="0">
              <a:buNone/>
            </a:pPr>
            <a:endParaRPr lang="fr-FR" sz="2800" b="1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chemeClr val="accent1"/>
                </a:solidFill>
                <a:latin typeface="+mn-lt"/>
              </a:rPr>
              <a:t>Activité 10</a:t>
            </a:r>
          </a:p>
          <a:p>
            <a:pPr marL="0" indent="0">
              <a:buNone/>
            </a:pPr>
            <a:endParaRPr lang="fr-FR" sz="2800" b="1" dirty="0">
              <a:solidFill>
                <a:schemeClr val="accent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accent1"/>
                </a:solidFill>
                <a:latin typeface="+mn-lt"/>
              </a:rPr>
              <a:t>Objectif : remobiliser connaissances première/ bien commun/passager clandestin/inégalités développement/texte long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9569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61DC1-31F0-4AF1-813A-8E74872F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0000"/>
                </a:solidFill>
              </a:rPr>
              <a:t>5 - Scénario pédagogique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0A460-2037-49BE-97C7-1CC8BE1E9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b="1" kern="15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Activité 11 finale : carte mentale /texte à trous/ synthèse oral résumant le chapitre.</a:t>
            </a:r>
          </a:p>
          <a:p>
            <a:pPr marL="0" indent="0">
              <a:buNone/>
            </a:pPr>
            <a:endParaRPr lang="fr-FR" sz="2800" b="1" kern="150" dirty="0">
              <a:solidFill>
                <a:schemeClr val="accent1"/>
              </a:solidFill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kern="15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Objectif : synthétiser le chapitre/évaluation formative</a:t>
            </a:r>
            <a:endParaRPr lang="fr-FR" sz="2800" kern="150" dirty="0">
              <a:solidFill>
                <a:schemeClr val="accent1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5687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7370A7-9992-42A7-96F6-C40E55F1CC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dirty="0"/>
              <a:t>Activités 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0F5A47-4AF8-4019-B864-BB895339A3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</a:pPr>
            <a:r>
              <a:rPr lang="fr-FR" sz="2800" dirty="0">
                <a:latin typeface="+mn-lt"/>
              </a:rPr>
              <a:t>Construction de sujets : EC1, EC2, EC3, dissertation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5D19E-9A52-4392-B28C-5B2E2F30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Activités 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F5DECE0-CA72-4E2A-A6F6-6E53CBF6B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50665"/>
              </p:ext>
            </p:extLst>
          </p:nvPr>
        </p:nvGraphicFramePr>
        <p:xfrm>
          <a:off x="503998" y="1718267"/>
          <a:ext cx="9031888" cy="5174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7972">
                  <a:extLst>
                    <a:ext uri="{9D8B030D-6E8A-4147-A177-3AD203B41FA5}">
                      <a16:colId xmlns:a16="http://schemas.microsoft.com/office/drawing/2014/main" val="1052691451"/>
                    </a:ext>
                  </a:extLst>
                </a:gridCol>
                <a:gridCol w="2257972">
                  <a:extLst>
                    <a:ext uri="{9D8B030D-6E8A-4147-A177-3AD203B41FA5}">
                      <a16:colId xmlns:a16="http://schemas.microsoft.com/office/drawing/2014/main" val="627044207"/>
                    </a:ext>
                  </a:extLst>
                </a:gridCol>
                <a:gridCol w="2257972">
                  <a:extLst>
                    <a:ext uri="{9D8B030D-6E8A-4147-A177-3AD203B41FA5}">
                      <a16:colId xmlns:a16="http://schemas.microsoft.com/office/drawing/2014/main" val="3827802775"/>
                    </a:ext>
                  </a:extLst>
                </a:gridCol>
                <a:gridCol w="2257972">
                  <a:extLst>
                    <a:ext uri="{9D8B030D-6E8A-4147-A177-3AD203B41FA5}">
                      <a16:colId xmlns:a16="http://schemas.microsoft.com/office/drawing/2014/main" val="314424245"/>
                    </a:ext>
                  </a:extLst>
                </a:gridCol>
              </a:tblGrid>
              <a:tr h="975805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 dirty="0">
                          <a:effectLst/>
                          <a:latin typeface="+mn-lt"/>
                        </a:rPr>
                        <a:t>Type </a:t>
                      </a:r>
                      <a:endParaRPr lang="fr-FR" sz="2800" kern="150" dirty="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 dirty="0">
                          <a:effectLst/>
                          <a:latin typeface="+mn-lt"/>
                        </a:rPr>
                        <a:t>Item 1</a:t>
                      </a:r>
                      <a:endParaRPr lang="fr-FR" sz="2800" kern="150" dirty="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>
                          <a:effectLst/>
                          <a:latin typeface="+mn-lt"/>
                        </a:rPr>
                        <a:t>Item 2</a:t>
                      </a:r>
                      <a:endParaRPr lang="fr-FR" sz="2800" kern="15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>
                          <a:effectLst/>
                          <a:latin typeface="+mn-lt"/>
                        </a:rPr>
                        <a:t>Item 3</a:t>
                      </a:r>
                      <a:endParaRPr lang="fr-FR" sz="2800" kern="15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675614"/>
                  </a:ext>
                </a:extLst>
              </a:tr>
              <a:tr h="975805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 dirty="0">
                          <a:effectLst/>
                          <a:latin typeface="+mn-lt"/>
                        </a:rPr>
                        <a:t>EC partie 1</a:t>
                      </a:r>
                      <a:endParaRPr lang="fr-FR" sz="2800" kern="150" dirty="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 dirty="0">
                          <a:effectLst/>
                          <a:latin typeface="+mn-lt"/>
                        </a:rPr>
                        <a:t> </a:t>
                      </a:r>
                      <a:endParaRPr lang="fr-FR" sz="2800" kern="150" dirty="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 dirty="0">
                          <a:effectLst/>
                          <a:latin typeface="+mn-lt"/>
                        </a:rPr>
                        <a:t> </a:t>
                      </a:r>
                      <a:endParaRPr lang="fr-FR" sz="2800" kern="150" dirty="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>
                          <a:effectLst/>
                          <a:latin typeface="+mn-lt"/>
                        </a:rPr>
                        <a:t> </a:t>
                      </a:r>
                      <a:endParaRPr lang="fr-FR" sz="2800" kern="15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8328550"/>
                  </a:ext>
                </a:extLst>
              </a:tr>
              <a:tr h="975805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>
                          <a:effectLst/>
                          <a:latin typeface="+mn-lt"/>
                        </a:rPr>
                        <a:t>EC 2</a:t>
                      </a:r>
                      <a:endParaRPr lang="fr-FR" sz="2800" kern="15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>
                          <a:effectLst/>
                          <a:latin typeface="+mn-lt"/>
                        </a:rPr>
                        <a:t> </a:t>
                      </a:r>
                      <a:endParaRPr lang="fr-FR" sz="2800" kern="15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 dirty="0">
                          <a:effectLst/>
                          <a:latin typeface="+mn-lt"/>
                        </a:rPr>
                        <a:t>Sujet 0 en ligne</a:t>
                      </a:r>
                      <a:endParaRPr lang="fr-FR" sz="2800" kern="150" dirty="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021361"/>
                  </a:ext>
                </a:extLst>
              </a:tr>
              <a:tr h="975805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>
                          <a:effectLst/>
                          <a:latin typeface="+mn-lt"/>
                        </a:rPr>
                        <a:t>EC 3</a:t>
                      </a:r>
                      <a:endParaRPr lang="fr-FR" sz="2800" kern="15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>
                          <a:effectLst/>
                          <a:latin typeface="+mn-lt"/>
                        </a:rPr>
                        <a:t> </a:t>
                      </a:r>
                      <a:endParaRPr lang="fr-FR" sz="2800" kern="15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 dirty="0">
                          <a:effectLst/>
                          <a:latin typeface="+mn-lt"/>
                        </a:rPr>
                        <a:t> </a:t>
                      </a:r>
                      <a:endParaRPr lang="fr-FR" sz="2800" kern="150" dirty="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>
                          <a:effectLst/>
                          <a:latin typeface="+mn-lt"/>
                        </a:rPr>
                        <a:t> </a:t>
                      </a:r>
                      <a:endParaRPr lang="fr-FR" sz="2800" kern="15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434327"/>
                  </a:ext>
                </a:extLst>
              </a:tr>
              <a:tr h="1271681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>
                          <a:effectLst/>
                          <a:latin typeface="+mn-lt"/>
                        </a:rPr>
                        <a:t>Dissertation</a:t>
                      </a:r>
                    </a:p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>
                          <a:effectLst/>
                          <a:latin typeface="+mn-lt"/>
                        </a:rPr>
                        <a:t> </a:t>
                      </a:r>
                      <a:endParaRPr lang="fr-FR" sz="2800" kern="15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 dirty="0">
                          <a:effectLst/>
                          <a:latin typeface="+mn-lt"/>
                        </a:rPr>
                        <a:t>Sujet 0 en ligne</a:t>
                      </a:r>
                      <a:endParaRPr lang="fr-FR" sz="2800" kern="150" dirty="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 dirty="0">
                          <a:effectLst/>
                          <a:latin typeface="+mn-lt"/>
                        </a:rPr>
                        <a:t> </a:t>
                      </a:r>
                      <a:endParaRPr lang="fr-FR" sz="2800" kern="150" dirty="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50" dirty="0">
                          <a:effectLst/>
                          <a:latin typeface="+mn-lt"/>
                        </a:rPr>
                        <a:t> </a:t>
                      </a:r>
                      <a:endParaRPr lang="fr-FR" sz="2800" kern="150" dirty="0">
                        <a:effectLst/>
                        <a:latin typeface="+mn-lt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393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823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60469-5035-4FE7-8E70-DFE19BCF38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dirty="0"/>
              <a:t>RAPPEL 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B3DF0F-4D90-4D6A-80DD-AF8EE8668F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6000" y="1368000"/>
            <a:ext cx="9072000" cy="5328000"/>
          </a:xfrm>
        </p:spPr>
        <p:txBody>
          <a:bodyPr/>
          <a:lstStyle/>
          <a:p>
            <a:pPr lvl="0" algn="just"/>
            <a:endParaRPr lang="fr-FR" sz="1000" b="1" i="1" dirty="0">
              <a:latin typeface="Calibri" pitchFamily="34"/>
              <a:cs typeface="Times New Roman" pitchFamily="18"/>
            </a:endParaRPr>
          </a:p>
          <a:p>
            <a:pPr lvl="0" algn="just"/>
            <a:r>
              <a:rPr lang="fr-FR" sz="2800" b="1" dirty="0">
                <a:latin typeface="+mn-lt"/>
                <a:cs typeface="Times New Roman" pitchFamily="18"/>
              </a:rPr>
              <a:t>NATIONALE </a:t>
            </a:r>
          </a:p>
          <a:p>
            <a:pPr lvl="0" algn="just"/>
            <a:r>
              <a:rPr lang="fr-FR" sz="2800" b="1" dirty="0">
                <a:latin typeface="+mn-lt"/>
                <a:cs typeface="Times New Roman" pitchFamily="18"/>
              </a:rPr>
              <a:t>4</a:t>
            </a:r>
            <a:r>
              <a:rPr lang="fr-FR" sz="2800" dirty="0">
                <a:latin typeface="+mn-lt"/>
                <a:cs typeface="Times New Roman" pitchFamily="18"/>
              </a:rPr>
              <a:t> heures</a:t>
            </a:r>
          </a:p>
          <a:p>
            <a:pPr lvl="0" algn="just"/>
            <a:r>
              <a:rPr lang="fr-FR" sz="2800" dirty="0">
                <a:latin typeface="+mn-lt"/>
                <a:cs typeface="Times New Roman" pitchFamily="18"/>
              </a:rPr>
              <a:t>Deux sujets - dissertation - épreuve composée</a:t>
            </a:r>
          </a:p>
          <a:p>
            <a:pPr lvl="0" algn="just"/>
            <a:r>
              <a:rPr lang="fr-FR" sz="2800" b="1" dirty="0">
                <a:latin typeface="+mn-lt"/>
                <a:cs typeface="Times New Roman" pitchFamily="18"/>
              </a:rPr>
              <a:t>8 questions sur les 12 </a:t>
            </a:r>
            <a:r>
              <a:rPr lang="fr-FR" sz="2800" dirty="0">
                <a:latin typeface="+mn-lt"/>
                <a:cs typeface="Times New Roman" pitchFamily="18"/>
              </a:rPr>
              <a:t>+ utilisation des données quantitatives et des représentations graphiques.</a:t>
            </a:r>
          </a:p>
          <a:p>
            <a:pPr lvl="0" algn="just"/>
            <a:r>
              <a:rPr lang="fr-FR" sz="2800" b="1" dirty="0">
                <a:latin typeface="+mn-lt"/>
                <a:cs typeface="Times New Roman" pitchFamily="18"/>
              </a:rPr>
              <a:t>dissertation et troisième partie de l’épreuve composée sur champs différents</a:t>
            </a:r>
          </a:p>
          <a:p>
            <a:pPr lvl="0" algn="just"/>
            <a:r>
              <a:rPr lang="fr-FR" sz="2800" b="1" dirty="0">
                <a:latin typeface="+mn-lt"/>
                <a:cs typeface="Times New Roman" pitchFamily="18"/>
              </a:rPr>
              <a:t>dissertation et ceux de chaque partie de l’épreuve sur différentes questions</a:t>
            </a:r>
            <a:endParaRPr lang="fr-FR" sz="1000" dirty="0">
              <a:latin typeface="Calibri" pitchFamily="34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B56F8F-147E-485C-815A-AB4F2BB3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 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A91BE5-921E-4D2A-8F5C-CA98994D9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Dissertation =pas de changement notoire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Épreuve composée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Partie 1 :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Mobilisation des connaissances (4 points) 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 2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Étude d’un document (6 points)</a:t>
            </a:r>
          </a:p>
          <a:p>
            <a:pPr marL="0" indent="0" algn="just">
              <a:buNone/>
            </a:pP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étude d’un document statistique (graphique, tableau, carte, radar, etc.) deux questions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teste la compréhension du document et porte sur partie ou totalité du document ;</a:t>
            </a:r>
          </a:p>
          <a:p>
            <a:pPr marL="0" lvl="0" indent="0" algn="just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seconde 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explicative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porte 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d’apprentissage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programme + lien avec informations document.</a:t>
            </a:r>
          </a:p>
          <a:p>
            <a:pPr marL="0" indent="0" algn="just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 3 :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Raisonnement (pas de changement notoire) </a:t>
            </a:r>
          </a:p>
          <a:p>
            <a:pPr marL="0" indent="0" algn="just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noter : 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formulation des questions des parties 1 et 2 et du sujet de la partie 3 de l’épreuve prennent appui sur les objectifs d’apprentissage définis dans le programme de l’épreuve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grilles de critères seront prochainement publiées sur </a:t>
            </a:r>
            <a:r>
              <a:rPr lang="fr-F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eduscol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081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C3BCBC-A90A-4AD0-A904-E0F324DF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 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2E9FBB-36A4-4F71-8C91-F681E3259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noter :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formulation des questions des parties 1 et 2 et du sujet de la partie 3 de l’épreuve prennent appui sur les objectifs d’apprentissage définis dans le programme de l’épreuve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22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042" y="1246556"/>
            <a:ext cx="9387582" cy="730171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r>
              <a:rPr lang="fr-FR" dirty="0"/>
              <a:t>objectifs de l’enseignement et repères pédagogiques 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4040" y="2165297"/>
            <a:ext cx="9244033" cy="4449716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Des </a:t>
            </a:r>
            <a:r>
              <a:rPr lang="fr-FR" b="1" dirty="0"/>
              <a:t>objectifs de connaissance </a:t>
            </a:r>
            <a:r>
              <a:rPr lang="fr-FR" dirty="0"/>
              <a:t>mais aussi …</a:t>
            </a:r>
          </a:p>
          <a:p>
            <a:r>
              <a:rPr lang="fr-FR" dirty="0"/>
              <a:t>Renforcer chez les élèves </a:t>
            </a:r>
            <a:r>
              <a:rPr lang="fr-FR" b="1" dirty="0"/>
              <a:t>certaines </a:t>
            </a:r>
            <a:r>
              <a:rPr lang="fr-FR" b="1" dirty="0">
                <a:solidFill>
                  <a:srgbClr val="FF0000"/>
                </a:solidFill>
              </a:rPr>
              <a:t>compétences transversales</a:t>
            </a:r>
            <a:r>
              <a:rPr lang="fr-FR" dirty="0">
                <a:solidFill>
                  <a:srgbClr val="FF0000"/>
                </a:solidFill>
              </a:rPr>
              <a:t> </a:t>
            </a:r>
            <a:r>
              <a:rPr lang="fr-FR" dirty="0"/>
              <a:t>: </a:t>
            </a:r>
          </a:p>
          <a:p>
            <a:r>
              <a:rPr lang="fr-FR" dirty="0"/>
              <a:t>	Dès la classe de première : </a:t>
            </a:r>
            <a:endParaRPr lang="fr-FR" sz="1984" dirty="0"/>
          </a:p>
          <a:p>
            <a:pPr marL="749445" lvl="3"/>
            <a:r>
              <a:rPr lang="fr-FR" sz="1984" dirty="0">
                <a:solidFill>
                  <a:srgbClr val="FF0000"/>
                </a:solidFill>
              </a:rPr>
              <a:t>mobilisation des connaissances </a:t>
            </a:r>
            <a:r>
              <a:rPr lang="fr-FR" sz="1984" dirty="0"/>
              <a:t>;</a:t>
            </a:r>
          </a:p>
          <a:p>
            <a:pPr marL="749445" lvl="3"/>
            <a:r>
              <a:rPr lang="fr-FR" sz="1984" dirty="0"/>
              <a:t>résolution chiffrée et graphique d’exercices simples ; </a:t>
            </a:r>
          </a:p>
          <a:p>
            <a:pPr marL="749445" lvl="3"/>
            <a:r>
              <a:rPr lang="fr-FR" sz="1984" dirty="0"/>
              <a:t>collecte et traitement de </a:t>
            </a:r>
            <a:r>
              <a:rPr lang="fr-FR" sz="1984" dirty="0">
                <a:solidFill>
                  <a:srgbClr val="FF0000"/>
                </a:solidFill>
              </a:rPr>
              <a:t>l’information </a:t>
            </a:r>
            <a:r>
              <a:rPr lang="fr-FR" sz="1984" dirty="0"/>
              <a:t>;</a:t>
            </a:r>
          </a:p>
          <a:p>
            <a:pPr marL="749445" lvl="3"/>
            <a:r>
              <a:rPr lang="fr-FR" sz="1984" dirty="0"/>
              <a:t>analyse et mobilisation des données ;</a:t>
            </a:r>
          </a:p>
          <a:p>
            <a:pPr marL="749445" lvl="3"/>
            <a:r>
              <a:rPr lang="fr-FR" sz="1984" dirty="0"/>
              <a:t>analyse et mobilisation de documents de natures diverses ;</a:t>
            </a:r>
          </a:p>
          <a:p>
            <a:pPr marL="749445" lvl="3"/>
            <a:r>
              <a:rPr lang="fr-FR" sz="1984" dirty="0"/>
              <a:t>construction d’une </a:t>
            </a:r>
            <a:r>
              <a:rPr lang="fr-FR" sz="1984" dirty="0">
                <a:solidFill>
                  <a:srgbClr val="FF0000"/>
                </a:solidFill>
              </a:rPr>
              <a:t>argumentation</a:t>
            </a:r>
            <a:r>
              <a:rPr lang="fr-FR" sz="1984" dirty="0"/>
              <a:t> / d’un raisonnement rigoureux ;</a:t>
            </a:r>
          </a:p>
          <a:p>
            <a:pPr marL="749445" lvl="3"/>
            <a:r>
              <a:rPr lang="fr-FR" sz="1984" dirty="0"/>
              <a:t>maîtrise de l’expression </a:t>
            </a:r>
            <a:r>
              <a:rPr lang="fr-FR" sz="1984" dirty="0">
                <a:solidFill>
                  <a:srgbClr val="FF0000"/>
                </a:solidFill>
              </a:rPr>
              <a:t>écrite et orale</a:t>
            </a:r>
            <a:r>
              <a:rPr lang="fr-FR" sz="1984" dirty="0"/>
              <a:t>.</a:t>
            </a:r>
          </a:p>
          <a:p>
            <a:pPr marL="532005"/>
            <a:r>
              <a:rPr lang="fr-FR" dirty="0"/>
              <a:t>En fin de terminale (en plus des compétences transversales acquises en fin de première) :</a:t>
            </a:r>
            <a:endParaRPr lang="fr-FR" sz="1984" dirty="0"/>
          </a:p>
          <a:p>
            <a:pPr marL="749445" lvl="3"/>
            <a:r>
              <a:rPr lang="fr-FR" sz="1984" dirty="0"/>
              <a:t>construction d’une </a:t>
            </a:r>
            <a:r>
              <a:rPr lang="fr-FR" sz="1984" dirty="0">
                <a:solidFill>
                  <a:srgbClr val="FF0000"/>
                </a:solidFill>
              </a:rPr>
              <a:t>problématique</a:t>
            </a:r>
            <a:endParaRPr lang="fr-FR" sz="1984" dirty="0"/>
          </a:p>
          <a:p>
            <a:pPr marL="749445" lvl="3"/>
            <a:r>
              <a:rPr lang="fr-FR" sz="1984" dirty="0"/>
              <a:t>construction d’une </a:t>
            </a:r>
            <a:r>
              <a:rPr lang="fr-FR" sz="1984" dirty="0">
                <a:solidFill>
                  <a:srgbClr val="FF0000"/>
                </a:solidFill>
              </a:rPr>
              <a:t>dissertation.</a:t>
            </a:r>
          </a:p>
          <a:p>
            <a:endParaRPr lang="fr-FR" dirty="0"/>
          </a:p>
        </p:txBody>
      </p:sp>
      <p:sp>
        <p:nvSpPr>
          <p:cNvPr id="4" name="Flèche vers le bas 3">
            <a:extLst>
              <a:ext uri="{FF2B5EF4-FFF2-40B4-BE49-F238E27FC236}">
                <a16:creationId xmlns:a16="http://schemas.microsoft.com/office/drawing/2014/main" id="{779D7819-14F4-5148-A417-89D73BD49AB9}"/>
              </a:ext>
            </a:extLst>
          </p:cNvPr>
          <p:cNvSpPr/>
          <p:nvPr/>
        </p:nvSpPr>
        <p:spPr>
          <a:xfrm>
            <a:off x="644038" y="3162398"/>
            <a:ext cx="430910" cy="27822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/>
          </a:p>
        </p:txBody>
      </p:sp>
    </p:spTree>
    <p:extLst>
      <p:ext uri="{BB962C8B-B14F-4D97-AF65-F5344CB8AC3E}">
        <p14:creationId xmlns:p14="http://schemas.microsoft.com/office/powerpoint/2010/main" val="1572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Des Contenus d’enseignement actualisés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06B54E5-CF4A-6C46-BF8D-61D4C6484F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0023" y="2250924"/>
          <a:ext cx="9322460" cy="378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992">
                  <a:extLst>
                    <a:ext uri="{9D8B030D-6E8A-4147-A177-3AD203B41FA5}">
                      <a16:colId xmlns:a16="http://schemas.microsoft.com/office/drawing/2014/main" val="321320733"/>
                    </a:ext>
                  </a:extLst>
                </a:gridCol>
                <a:gridCol w="7674468">
                  <a:extLst>
                    <a:ext uri="{9D8B030D-6E8A-4147-A177-3AD203B41FA5}">
                      <a16:colId xmlns:a16="http://schemas.microsoft.com/office/drawing/2014/main" val="4035993181"/>
                    </a:ext>
                  </a:extLst>
                </a:gridCol>
              </a:tblGrid>
              <a:tr h="1537295">
                <a:tc>
                  <a:txBody>
                    <a:bodyPr/>
                    <a:lstStyle/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 dirty="0">
                          <a:effectLst/>
                        </a:rPr>
                        <a:t>Science économique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6" marR="100806" marT="50403" marB="50403"/>
                </a:tc>
                <a:tc>
                  <a:txBody>
                    <a:bodyPr/>
                    <a:lstStyle/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 dirty="0">
                          <a:effectLst/>
                        </a:rPr>
                        <a:t>Quels sont les sources et les défis de la croissance économique ?</a:t>
                      </a:r>
                    </a:p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 dirty="0">
                          <a:effectLst/>
                        </a:rPr>
                        <a:t>Quels sont les fondements du commerce international et de l’internationalisation de la production ?</a:t>
                      </a:r>
                    </a:p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 dirty="0">
                          <a:effectLst/>
                        </a:rPr>
                        <a:t>Comment lutter contre le chômage ?</a:t>
                      </a:r>
                    </a:p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 dirty="0">
                          <a:effectLst/>
                        </a:rPr>
                        <a:t>Comment expliquer les crises financières et réguler le système financier ?</a:t>
                      </a:r>
                    </a:p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 dirty="0">
                          <a:effectLst/>
                        </a:rPr>
                        <a:t>Quelles politiques économiques dans le cadre européen ?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6" marR="100806" marT="50403" marB="50403"/>
                </a:tc>
                <a:extLst>
                  <a:ext uri="{0D108BD9-81ED-4DB2-BD59-A6C34878D82A}">
                    <a16:rowId xmlns:a16="http://schemas.microsoft.com/office/drawing/2014/main" val="993036273"/>
                  </a:ext>
                </a:extLst>
              </a:tr>
              <a:tr h="1297880">
                <a:tc>
                  <a:txBody>
                    <a:bodyPr/>
                    <a:lstStyle/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>
                          <a:effectLst/>
                        </a:rPr>
                        <a:t>Sociologie et science politique</a:t>
                      </a:r>
                      <a:endParaRPr lang="fr-F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6" marR="100806" marT="50403" marB="50403"/>
                </a:tc>
                <a:tc>
                  <a:txBody>
                    <a:bodyPr/>
                    <a:lstStyle/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 dirty="0">
                          <a:effectLst/>
                        </a:rPr>
                        <a:t>Comment est structurée la société française actuelle ?</a:t>
                      </a:r>
                    </a:p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 dirty="0">
                          <a:effectLst/>
                        </a:rPr>
                        <a:t>Quelle est l’action de l’École sur les destins individuels et sur l’évolution de la société ?</a:t>
                      </a:r>
                    </a:p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 dirty="0">
                          <a:effectLst/>
                        </a:rPr>
                        <a:t>Quels sont les caractéristiques contemporaines et les facteurs de la mobilité sociale ?</a:t>
                      </a:r>
                    </a:p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 dirty="0">
                          <a:effectLst/>
                        </a:rPr>
                        <a:t>Quelles sont les mutations du travail et de l’emploi ?</a:t>
                      </a:r>
                    </a:p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 dirty="0">
                          <a:effectLst/>
                        </a:rPr>
                        <a:t>Comment expliquer l’engagement politique dans les sociétés démocratiques ?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6" marR="100806" marT="50403" marB="50403"/>
                </a:tc>
                <a:extLst>
                  <a:ext uri="{0D108BD9-81ED-4DB2-BD59-A6C34878D82A}">
                    <a16:rowId xmlns:a16="http://schemas.microsoft.com/office/drawing/2014/main" val="4019091862"/>
                  </a:ext>
                </a:extLst>
              </a:tr>
              <a:tr h="905150">
                <a:tc>
                  <a:txBody>
                    <a:bodyPr/>
                    <a:lstStyle/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>
                          <a:effectLst/>
                        </a:rPr>
                        <a:t>Regards croisés</a:t>
                      </a:r>
                      <a:endParaRPr lang="fr-F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6" marR="100806" marT="50403" marB="50403"/>
                </a:tc>
                <a:tc>
                  <a:txBody>
                    <a:bodyPr/>
                    <a:lstStyle/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 dirty="0">
                          <a:effectLst/>
                        </a:rPr>
                        <a:t>Quelles inégalités sont compatibles avec les différentes conceptions de la justice sociale ?</a:t>
                      </a:r>
                    </a:p>
                    <a:p>
                      <a:pPr>
                        <a:tabLst>
                          <a:tab pos="302260" algn="l"/>
                        </a:tabLst>
                      </a:pPr>
                      <a:r>
                        <a:rPr lang="fr-FR" sz="1600" dirty="0">
                          <a:effectLst/>
                        </a:rPr>
                        <a:t>Quelle action publique pour l’environnement ?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806" marR="100806" marT="50403" marB="50403"/>
                </a:tc>
                <a:extLst>
                  <a:ext uri="{0D108BD9-81ED-4DB2-BD59-A6C34878D82A}">
                    <a16:rowId xmlns:a16="http://schemas.microsoft.com/office/drawing/2014/main" val="350735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BC5039A-13E8-904C-9934-813B711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212E-5A1B-4FF3-8C02-D8D2FB7F8DD9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8FCDA09-7BCE-8C40-9F2D-0A987F04F6F9}"/>
              </a:ext>
            </a:extLst>
          </p:cNvPr>
          <p:cNvGraphicFramePr>
            <a:graphicFrameLocks noGrp="1"/>
          </p:cNvGraphicFramePr>
          <p:nvPr/>
        </p:nvGraphicFramePr>
        <p:xfrm>
          <a:off x="147247" y="1307110"/>
          <a:ext cx="4893065" cy="3916310"/>
        </p:xfrm>
        <a:graphic>
          <a:graphicData uri="http://schemas.openxmlformats.org/drawingml/2006/table">
            <a:tbl>
              <a:tblPr/>
              <a:tblGrid>
                <a:gridCol w="1368481">
                  <a:extLst>
                    <a:ext uri="{9D8B030D-6E8A-4147-A177-3AD203B41FA5}">
                      <a16:colId xmlns:a16="http://schemas.microsoft.com/office/drawing/2014/main" val="2192731722"/>
                    </a:ext>
                  </a:extLst>
                </a:gridCol>
                <a:gridCol w="3524584">
                  <a:extLst>
                    <a:ext uri="{9D8B030D-6E8A-4147-A177-3AD203B41FA5}">
                      <a16:colId xmlns:a16="http://schemas.microsoft.com/office/drawing/2014/main" val="4099087909"/>
                    </a:ext>
                  </a:extLst>
                </a:gridCol>
              </a:tblGrid>
              <a:tr h="265033">
                <a:tc gridSpan="2">
                  <a:txBody>
                    <a:bodyPr/>
                    <a:lstStyle/>
                    <a:p>
                      <a:r>
                        <a:rPr lang="fr-FR" sz="1100" b="1" dirty="0" err="1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Année</a:t>
                      </a:r>
                      <a:r>
                        <a:rPr lang="fr-FR" sz="1100" b="1" dirty="0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 impaire (à partir de la session 2021) </a:t>
                      </a:r>
                      <a:endParaRPr lang="fr-FR" sz="1400" dirty="0">
                        <a:effectLst/>
                      </a:endParaRPr>
                    </a:p>
                  </a:txBody>
                  <a:tcPr marL="97024" marR="97024" marT="48511" marB="48511" anchor="ctr">
                    <a:lnL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929362"/>
                  </a:ext>
                </a:extLst>
              </a:tr>
              <a:tr h="1306698">
                <a:tc>
                  <a:txBody>
                    <a:bodyPr/>
                    <a:lstStyle/>
                    <a:p>
                      <a:r>
                        <a:rPr lang="fr-FR" sz="1700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Science économique </a:t>
                      </a:r>
                      <a:endParaRPr lang="fr-FR" sz="1700">
                        <a:effectLst/>
                      </a:endParaRPr>
                    </a:p>
                  </a:txBody>
                  <a:tcPr marL="97024" marR="97024" marT="48511" marB="48511" anchor="ctr">
                    <a:lnL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effectLst/>
                          <a:latin typeface="NimbusSanL"/>
                        </a:rPr>
                        <a:t>Quels sont les sources et les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défis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de la croissance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économique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?</a:t>
                      </a:r>
                      <a:br>
                        <a:rPr lang="fr-FR" sz="1300" dirty="0">
                          <a:effectLst/>
                          <a:latin typeface="NimbusSanL"/>
                        </a:rPr>
                      </a:br>
                      <a:r>
                        <a:rPr lang="fr-FR" sz="1300" dirty="0">
                          <a:effectLst/>
                          <a:latin typeface="NimbusSanL"/>
                        </a:rPr>
                        <a:t>Quels sont les fondements du commerce international et de l'internationalisation de la production ?</a:t>
                      </a:r>
                      <a:br>
                        <a:rPr lang="fr-FR" sz="1300" dirty="0">
                          <a:effectLst/>
                          <a:latin typeface="NimbusSanL"/>
                        </a:rPr>
                      </a:br>
                      <a:r>
                        <a:rPr lang="fr-FR" sz="1300" dirty="0">
                          <a:effectLst/>
                          <a:latin typeface="NimbusSanL"/>
                        </a:rPr>
                        <a:t>Comment lutter contre le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chômage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? </a:t>
                      </a:r>
                      <a:endParaRPr lang="fr-FR" sz="1300" dirty="0">
                        <a:effectLst/>
                      </a:endParaRPr>
                    </a:p>
                  </a:txBody>
                  <a:tcPr marL="97024" marR="97024" marT="48511" marB="48511" anchor="ctr">
                    <a:lnL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65171"/>
                  </a:ext>
                </a:extLst>
              </a:tr>
              <a:tr h="1709923">
                <a:tc>
                  <a:txBody>
                    <a:bodyPr/>
                    <a:lstStyle/>
                    <a:p>
                      <a:r>
                        <a:rPr lang="fr-FR" sz="1700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Sociologie et science politique </a:t>
                      </a:r>
                      <a:endParaRPr lang="fr-FR" sz="1700">
                        <a:effectLst/>
                      </a:endParaRPr>
                    </a:p>
                  </a:txBody>
                  <a:tcPr marL="97024" marR="97024" marT="48511" marB="48511" anchor="ctr">
                    <a:lnL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effectLst/>
                          <a:latin typeface="NimbusSanL"/>
                        </a:rPr>
                        <a:t>Comment est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structurée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la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sociéte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́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française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actuelle ?</a:t>
                      </a:r>
                      <a:br>
                        <a:rPr lang="fr-FR" sz="1300" dirty="0">
                          <a:effectLst/>
                          <a:latin typeface="NimbusSanL"/>
                        </a:rPr>
                      </a:br>
                      <a:r>
                        <a:rPr lang="fr-FR" sz="1300" dirty="0">
                          <a:effectLst/>
                          <a:latin typeface="NimbusSanL"/>
                        </a:rPr>
                        <a:t>Quelle est l'action de l'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École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sur les destins individuels et sur l'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évolution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de la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sociéte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́ ? Quels sont les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caractéristiques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contemporaines et les facteurs de la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mobilite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́ sociale ? </a:t>
                      </a:r>
                    </a:p>
                    <a:p>
                      <a:r>
                        <a:rPr lang="fr-FR" sz="1300" dirty="0">
                          <a:effectLst/>
                          <a:latin typeface="NimbusSanL"/>
                        </a:rPr>
                        <a:t>Comment expliquer l'engagement politique dans les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sociétés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démocratiques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? </a:t>
                      </a:r>
                      <a:endParaRPr lang="fr-FR" sz="1300" dirty="0">
                        <a:effectLst/>
                      </a:endParaRPr>
                    </a:p>
                  </a:txBody>
                  <a:tcPr marL="97024" marR="97024" marT="48511" marB="48511" anchor="ctr">
                    <a:lnL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706699"/>
                  </a:ext>
                </a:extLst>
              </a:tr>
              <a:tr h="63465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dirty="0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Regards </a:t>
                      </a:r>
                      <a:r>
                        <a:rPr lang="fr-FR" sz="1700" dirty="0" err="1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croisés</a:t>
                      </a:r>
                      <a:endParaRPr lang="fr-FR" sz="1700" dirty="0">
                        <a:effectLst/>
                      </a:endParaRPr>
                    </a:p>
                  </a:txBody>
                  <a:tcPr marL="97024" marR="97024" marT="48511" marB="48511" anchor="ctr">
                    <a:lnL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effectLst/>
                          <a:latin typeface="NimbusSanL"/>
                        </a:rPr>
                        <a:t>Quelle action publique pour l'environnement ? </a:t>
                      </a:r>
                      <a:endParaRPr lang="fr-FR" sz="1300" dirty="0">
                        <a:effectLst/>
                      </a:endParaRPr>
                    </a:p>
                  </a:txBody>
                  <a:tcPr marL="97024" marR="97024" marT="48511" marB="48511" anchor="ctr">
                    <a:lnL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391440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FE4906C-E1BD-0140-96E3-2E2E978D857E}"/>
              </a:ext>
            </a:extLst>
          </p:cNvPr>
          <p:cNvGraphicFramePr>
            <a:graphicFrameLocks noGrp="1"/>
          </p:cNvGraphicFramePr>
          <p:nvPr/>
        </p:nvGraphicFramePr>
        <p:xfrm>
          <a:off x="5198884" y="2153213"/>
          <a:ext cx="4779801" cy="4350113"/>
        </p:xfrm>
        <a:graphic>
          <a:graphicData uri="http://schemas.openxmlformats.org/drawingml/2006/table">
            <a:tbl>
              <a:tblPr/>
              <a:tblGrid>
                <a:gridCol w="1291226">
                  <a:extLst>
                    <a:ext uri="{9D8B030D-6E8A-4147-A177-3AD203B41FA5}">
                      <a16:colId xmlns:a16="http://schemas.microsoft.com/office/drawing/2014/main" val="530120141"/>
                    </a:ext>
                  </a:extLst>
                </a:gridCol>
                <a:gridCol w="3488575">
                  <a:extLst>
                    <a:ext uri="{9D8B030D-6E8A-4147-A177-3AD203B41FA5}">
                      <a16:colId xmlns:a16="http://schemas.microsoft.com/office/drawing/2014/main" val="1139440315"/>
                    </a:ext>
                  </a:extLst>
                </a:gridCol>
              </a:tblGrid>
              <a:tr h="244215">
                <a:tc gridSpan="2">
                  <a:txBody>
                    <a:bodyPr/>
                    <a:lstStyle/>
                    <a:p>
                      <a:r>
                        <a:rPr lang="fr-FR" sz="1000" b="1" dirty="0" err="1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Année</a:t>
                      </a:r>
                      <a:r>
                        <a:rPr lang="fr-FR" sz="1000" b="1" dirty="0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 paire (à partir de la session 2022) </a:t>
                      </a:r>
                      <a:endParaRPr lang="fr-FR" sz="1300" dirty="0">
                        <a:effectLst/>
                      </a:endParaRPr>
                    </a:p>
                  </a:txBody>
                  <a:tcPr marL="93005" marR="93005" marT="46503" marB="46503" anchor="ctr">
                    <a:lnL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719796"/>
                  </a:ext>
                </a:extLst>
              </a:tr>
              <a:tr h="1907519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Science </a:t>
                      </a:r>
                      <a:r>
                        <a:rPr lang="fr-FR" sz="1600" dirty="0" err="1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économique</a:t>
                      </a:r>
                      <a:r>
                        <a:rPr lang="fr-FR" sz="1600" dirty="0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 </a:t>
                      </a:r>
                      <a:endParaRPr lang="fr-FR" sz="1600" dirty="0">
                        <a:effectLst/>
                      </a:endParaRPr>
                    </a:p>
                  </a:txBody>
                  <a:tcPr marL="93005" marR="93005" marT="46503" marB="46503" anchor="ctr">
                    <a:lnL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effectLst/>
                          <a:latin typeface="NimbusSanL"/>
                        </a:rPr>
                        <a:t>Quels sont les sources et les défis de la croissance économique ?</a:t>
                      </a:r>
                      <a:br>
                        <a:rPr lang="fr-FR" sz="1300">
                          <a:effectLst/>
                          <a:latin typeface="NimbusSanL"/>
                        </a:rPr>
                      </a:br>
                      <a:r>
                        <a:rPr lang="fr-FR" sz="1300">
                          <a:effectLst/>
                          <a:latin typeface="NimbusSanL"/>
                        </a:rPr>
                        <a:t>Quels sont les fondements du commerce international et de l'internationalisation de la production ?</a:t>
                      </a:r>
                      <a:br>
                        <a:rPr lang="fr-FR" sz="1300">
                          <a:effectLst/>
                          <a:latin typeface="NimbusSanL"/>
                        </a:rPr>
                      </a:br>
                      <a:r>
                        <a:rPr lang="fr-FR" sz="1300">
                          <a:effectLst/>
                          <a:latin typeface="NimbusSanL"/>
                        </a:rPr>
                        <a:t>Comment expliquer les crises financières et réguler le système financier ?</a:t>
                      </a:r>
                      <a:br>
                        <a:rPr lang="fr-FR" sz="1300">
                          <a:effectLst/>
                          <a:latin typeface="NimbusSanL"/>
                        </a:rPr>
                      </a:br>
                      <a:r>
                        <a:rPr lang="fr-FR" sz="1300">
                          <a:effectLst/>
                          <a:latin typeface="NimbusSanL"/>
                        </a:rPr>
                        <a:t>Quelles politiques économiques dans le cadre européen ? </a:t>
                      </a:r>
                      <a:endParaRPr lang="fr-FR" sz="1300">
                        <a:effectLst/>
                      </a:endParaRPr>
                    </a:p>
                  </a:txBody>
                  <a:tcPr marL="93005" marR="93005" marT="46503" marB="46503" anchor="ctr">
                    <a:lnL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22131"/>
                  </a:ext>
                </a:extLst>
              </a:tr>
              <a:tr h="1302681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Sociologie et science politique </a:t>
                      </a:r>
                      <a:endParaRPr lang="fr-FR" sz="1600" dirty="0">
                        <a:effectLst/>
                      </a:endParaRPr>
                    </a:p>
                  </a:txBody>
                  <a:tcPr marL="93005" marR="93005" marT="46503" marB="46503" anchor="ctr">
                    <a:lnL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effectLst/>
                          <a:latin typeface="NimbusSanL"/>
                        </a:rPr>
                        <a:t>Comment est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structurée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la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sociéte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́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française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actuelle ?</a:t>
                      </a:r>
                      <a:br>
                        <a:rPr lang="fr-FR" sz="1300" dirty="0">
                          <a:effectLst/>
                          <a:latin typeface="NimbusSanL"/>
                        </a:rPr>
                      </a:br>
                      <a:r>
                        <a:rPr lang="fr-FR" sz="1300" dirty="0">
                          <a:effectLst/>
                          <a:latin typeface="NimbusSanL"/>
                        </a:rPr>
                        <a:t>Quelles sont les mutations du travail et de l'emploi ?</a:t>
                      </a:r>
                      <a:br>
                        <a:rPr lang="fr-FR" sz="1300" dirty="0">
                          <a:effectLst/>
                          <a:latin typeface="NimbusSanL"/>
                        </a:rPr>
                      </a:br>
                      <a:r>
                        <a:rPr lang="fr-FR" sz="1300" dirty="0">
                          <a:effectLst/>
                          <a:latin typeface="NimbusSanL"/>
                        </a:rPr>
                        <a:t>Comment expliquer l'engagement politique dans les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sociétés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démocratiques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? </a:t>
                      </a:r>
                      <a:endParaRPr lang="fr-FR" sz="1300" dirty="0">
                        <a:effectLst/>
                      </a:endParaRPr>
                    </a:p>
                  </a:txBody>
                  <a:tcPr marL="93005" marR="93005" marT="46503" marB="46503" anchor="ctr">
                    <a:lnL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900866"/>
                  </a:ext>
                </a:extLst>
              </a:tr>
              <a:tr h="894507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Regards </a:t>
                      </a:r>
                      <a:r>
                        <a:rPr lang="fr-FR" sz="1600" dirty="0" err="1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croisés</a:t>
                      </a:r>
                      <a:r>
                        <a:rPr lang="fr-FR" sz="1600" dirty="0">
                          <a:solidFill>
                            <a:srgbClr val="147F8C"/>
                          </a:solidFill>
                          <a:effectLst/>
                          <a:latin typeface="NimbusSanL"/>
                        </a:rPr>
                        <a:t> </a:t>
                      </a:r>
                      <a:endParaRPr lang="fr-FR" sz="1600" dirty="0">
                        <a:effectLst/>
                      </a:endParaRPr>
                    </a:p>
                  </a:txBody>
                  <a:tcPr marL="93005" marR="93005" marT="46503" marB="46503" anchor="ctr">
                    <a:lnL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NimbusSanL"/>
                        </a:rPr>
                        <a:t>Quelles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inégalités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sont compatibles avec les </a:t>
                      </a:r>
                      <a:r>
                        <a:rPr lang="fr-FR" sz="1300" dirty="0" err="1">
                          <a:effectLst/>
                          <a:latin typeface="NimbusSanL"/>
                        </a:rPr>
                        <a:t>différentes</a:t>
                      </a:r>
                      <a:r>
                        <a:rPr lang="fr-FR" sz="1300" dirty="0">
                          <a:effectLst/>
                          <a:latin typeface="NimbusSanL"/>
                        </a:rPr>
                        <a:t> conceptions de la justice sociale ? </a:t>
                      </a:r>
                      <a:endParaRPr lang="fr-FR" sz="1300" dirty="0">
                        <a:effectLst/>
                      </a:endParaRPr>
                    </a:p>
                  </a:txBody>
                  <a:tcPr marL="93005" marR="93005" marT="46503" marB="46503" anchor="ctr">
                    <a:lnL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536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46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0C5BA88-6E9A-4712-A339-D6E99BAAC3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576000"/>
            <a:ext cx="8568000" cy="5976000"/>
          </a:xfrm>
        </p:spPr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fr-FR" sz="3600" b="1" dirty="0">
                <a:latin typeface="Arial" pitchFamily="18"/>
              </a:rPr>
              <a:t>Regards croisés</a:t>
            </a:r>
          </a:p>
          <a:p>
            <a:pPr lvl="0" algn="ctr">
              <a:spcAft>
                <a:spcPts val="0"/>
              </a:spcAft>
            </a:pPr>
            <a:r>
              <a:rPr lang="fr-FR" sz="3600" b="1" dirty="0">
                <a:latin typeface="Arial" pitchFamily="18"/>
              </a:rPr>
              <a:t> </a:t>
            </a:r>
          </a:p>
          <a:p>
            <a:pPr lvl="0" algn="ctr">
              <a:spcAft>
                <a:spcPts val="0"/>
              </a:spcAft>
            </a:pPr>
            <a:r>
              <a:rPr lang="fr-FR" sz="3600" b="1" dirty="0">
                <a:latin typeface="Arial" pitchFamily="18"/>
              </a:rPr>
              <a:t>Questionnement :  </a:t>
            </a:r>
            <a:r>
              <a:rPr lang="fr-FR" sz="3600" b="1" dirty="0">
                <a:solidFill>
                  <a:srgbClr val="000000"/>
                </a:solidFill>
                <a:latin typeface="Arial" pitchFamily="18"/>
              </a:rPr>
              <a:t>Quelle action publique pour l’environnement ?</a:t>
            </a:r>
          </a:p>
        </p:txBody>
      </p:sp>
    </p:spTree>
    <p:extLst>
      <p:ext uri="{BB962C8B-B14F-4D97-AF65-F5344CB8AC3E}">
        <p14:creationId xmlns:p14="http://schemas.microsoft.com/office/powerpoint/2010/main" val="317018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608AEBC6-FDC5-4BDA-A31A-05878F5566E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607340"/>
            <a:ext cx="9072000" cy="5509200"/>
          </a:xfrm>
        </p:spPr>
        <p:txBody>
          <a:bodyPr anchor="ctr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fr-FR" sz="2800" b="1" dirty="0">
                <a:solidFill>
                  <a:srgbClr val="000000"/>
                </a:solidFill>
                <a:latin typeface="Arial" pitchFamily="18"/>
              </a:rPr>
              <a:t>Plan de la formation		</a:t>
            </a:r>
          </a:p>
          <a:p>
            <a:pPr lvl="0" algn="l">
              <a:spcAft>
                <a:spcPts val="0"/>
              </a:spcAft>
            </a:pPr>
            <a:r>
              <a:rPr lang="fr-FR" sz="2800" b="1" u="sng" dirty="0">
                <a:solidFill>
                  <a:srgbClr val="000000"/>
                </a:solidFill>
                <a:latin typeface="Arial" pitchFamily="18"/>
              </a:rPr>
              <a:t>1 - Place dans le programme de terminale et progressivité du programme seconde- première-terminale</a:t>
            </a:r>
          </a:p>
          <a:p>
            <a:pPr lvl="0" algn="l">
              <a:spcAft>
                <a:spcPts val="0"/>
              </a:spcAft>
            </a:pPr>
            <a:endParaRPr lang="fr-FR" sz="2800" b="1" dirty="0">
              <a:solidFill>
                <a:srgbClr val="000000"/>
              </a:solidFill>
              <a:latin typeface="Arial" pitchFamily="18"/>
            </a:endParaRPr>
          </a:p>
          <a:p>
            <a:pPr lvl="0" algn="just">
              <a:spcAft>
                <a:spcPts val="0"/>
              </a:spcAft>
            </a:pPr>
            <a:r>
              <a:rPr lang="fr-FR" sz="2800" b="1" u="sng" dirty="0">
                <a:solidFill>
                  <a:srgbClr val="000000"/>
                </a:solidFill>
                <a:latin typeface="Arial" pitchFamily="18"/>
              </a:rPr>
              <a:t>2 - Comparaison avec ancien programme</a:t>
            </a:r>
            <a:endParaRPr lang="fr-FR" sz="2800" dirty="0">
              <a:solidFill>
                <a:srgbClr val="000000"/>
              </a:solidFill>
              <a:latin typeface="Arial" pitchFamily="18"/>
            </a:endParaRPr>
          </a:p>
          <a:p>
            <a:pPr lvl="0" algn="just">
              <a:spcAft>
                <a:spcPts val="0"/>
              </a:spcAft>
            </a:pPr>
            <a:endParaRPr lang="fr-FR" sz="2800" dirty="0">
              <a:solidFill>
                <a:srgbClr val="000000"/>
              </a:solidFill>
              <a:latin typeface="Arial" pitchFamily="18"/>
            </a:endParaRPr>
          </a:p>
          <a:p>
            <a:pPr lvl="0" algn="just">
              <a:spcAft>
                <a:spcPts val="0"/>
              </a:spcAft>
            </a:pPr>
            <a:r>
              <a:rPr lang="fr-FR" sz="2800" b="1" u="sng" dirty="0">
                <a:solidFill>
                  <a:srgbClr val="000000"/>
                </a:solidFill>
                <a:latin typeface="Arial" pitchFamily="18"/>
              </a:rPr>
              <a:t>3 - Savoirs pour enseigner </a:t>
            </a:r>
          </a:p>
          <a:p>
            <a:pPr lvl="0" algn="just">
              <a:spcAft>
                <a:spcPts val="0"/>
              </a:spcAft>
            </a:pPr>
            <a:endParaRPr lang="fr-FR" sz="2800" u="sng" dirty="0">
              <a:solidFill>
                <a:srgbClr val="000000"/>
              </a:solidFill>
              <a:latin typeface="Arial" pitchFamily="18"/>
            </a:endParaRPr>
          </a:p>
          <a:p>
            <a:pPr lvl="0" algn="just">
              <a:spcAft>
                <a:spcPts val="0"/>
              </a:spcAft>
            </a:pPr>
            <a:r>
              <a:rPr lang="fr-FR" sz="2800" b="1" u="sng" dirty="0">
                <a:solidFill>
                  <a:srgbClr val="000000"/>
                </a:solidFill>
                <a:latin typeface="Arial" pitchFamily="18"/>
              </a:rPr>
              <a:t>4 - Savoirs à enseigner</a:t>
            </a:r>
          </a:p>
          <a:p>
            <a:pPr lvl="0" algn="just">
              <a:spcAft>
                <a:spcPts val="0"/>
              </a:spcAft>
            </a:pPr>
            <a:endParaRPr lang="fr-FR" sz="2800" u="sng" dirty="0">
              <a:solidFill>
                <a:srgbClr val="000000"/>
              </a:solidFill>
              <a:latin typeface="Arial" pitchFamily="18"/>
            </a:endParaRPr>
          </a:p>
          <a:p>
            <a:pPr lvl="0" algn="just">
              <a:spcAft>
                <a:spcPts val="0"/>
              </a:spcAft>
            </a:pPr>
            <a:r>
              <a:rPr lang="fr-FR" sz="2800" b="1" u="sng" dirty="0">
                <a:solidFill>
                  <a:srgbClr val="000000"/>
                </a:solidFill>
                <a:latin typeface="Arial" pitchFamily="18"/>
              </a:rPr>
              <a:t>5- Scénario pédagogique</a:t>
            </a:r>
          </a:p>
          <a:p>
            <a:pPr lvl="0" indent="449639" algn="just">
              <a:spcAft>
                <a:spcPts val="0"/>
              </a:spcAft>
            </a:pPr>
            <a:endParaRPr lang="fr-FR" sz="2200" dirty="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1A7D79A-2E4C-433D-9DE5-3F765ED753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1596" y="633046"/>
            <a:ext cx="7372403" cy="653143"/>
          </a:xfrm>
        </p:spPr>
        <p:txBody>
          <a:bodyPr/>
          <a:lstStyle/>
          <a:p>
            <a:pPr lvl="0" algn="ctr"/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 et 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2534</Words>
  <Application>Microsoft Office PowerPoint</Application>
  <PresentationFormat>Personnalisé</PresentationFormat>
  <Paragraphs>401</Paragraphs>
  <Slides>46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57" baseType="lpstr">
      <vt:lpstr>Arial</vt:lpstr>
      <vt:lpstr>Arial Italic</vt:lpstr>
      <vt:lpstr>Calibri</vt:lpstr>
      <vt:lpstr>Calibri Light</vt:lpstr>
      <vt:lpstr>Liberation Sans</vt:lpstr>
      <vt:lpstr>Liberation Serif</vt:lpstr>
      <vt:lpstr>NimbusSanL</vt:lpstr>
      <vt:lpstr>StarSymbol</vt:lpstr>
      <vt:lpstr>Wingdings</vt:lpstr>
      <vt:lpstr>Inspiration</vt:lpstr>
      <vt:lpstr>Titre et contenu</vt:lpstr>
      <vt:lpstr>Présentation PowerPoint</vt:lpstr>
      <vt:lpstr>Le programme de  sciences économiques et sociales  en classe de terminale</vt:lpstr>
      <vt:lpstr>Programme de la classe de terminale </vt:lpstr>
      <vt:lpstr>Programme de la classe de terminale </vt:lpstr>
      <vt:lpstr>  objectifs de l’enseignement et repères pédagogiques   </vt:lpstr>
      <vt:lpstr> Des Contenus d’enseignement actualisés </vt:lpstr>
      <vt:lpstr>Présentation PowerPoint</vt:lpstr>
      <vt:lpstr>Présentation PowerPoint</vt:lpstr>
      <vt:lpstr>   </vt:lpstr>
      <vt:lpstr>Présentation PowerPoint</vt:lpstr>
      <vt:lpstr>1-1 place du questionnement dans le programme de terminale</vt:lpstr>
      <vt:lpstr>1-2 progressivité du programme seconde- première- terminale</vt:lpstr>
      <vt:lpstr>2 - Comparaison avec ancien programme, spécificités du nouveau programme </vt:lpstr>
      <vt:lpstr>3 - Les savoirs pour enseigner : contenus disciplinaires, références « théoriques ».</vt:lpstr>
      <vt:lpstr>4 - Savoirs à enseigner</vt:lpstr>
      <vt:lpstr>4 - Savoirs à enseigner</vt:lpstr>
      <vt:lpstr>4 Savoirs à enseigner</vt:lpstr>
      <vt:lpstr>4 Savoirs à enseigner</vt:lpstr>
      <vt:lpstr>Présentation PowerPoint</vt:lpstr>
      <vt:lpstr>4 - Savoirs à enseigner</vt:lpstr>
      <vt:lpstr>4 - Savoirs à enseigner</vt:lpstr>
      <vt:lpstr>4 - Savoirs à enseigner</vt:lpstr>
      <vt:lpstr>4 - Savoirs à enseigner</vt:lpstr>
      <vt:lpstr>5 - Scénario pédagogique mis en œuvre pour les élèves avec une proposition de séquence</vt:lpstr>
      <vt:lpstr>5 - Scénario pédagogique</vt:lpstr>
      <vt:lpstr>5 - Scénario pédagogique mis en œuvre pour les élèves avec une proposition de séquence</vt:lpstr>
      <vt:lpstr>5 - Scénario pédagogique</vt:lpstr>
      <vt:lpstr>5 - Scénario pédagogique</vt:lpstr>
      <vt:lpstr>5 - Scénario pédagogique</vt:lpstr>
      <vt:lpstr>5 - Scénario pédagogique</vt:lpstr>
      <vt:lpstr>5 - Scénario pédagogique</vt:lpstr>
      <vt:lpstr>5 - Scénario pédagogique</vt:lpstr>
      <vt:lpstr>5 - Scénario pédagogique</vt:lpstr>
      <vt:lpstr>5 - Scénario pédagogique</vt:lpstr>
      <vt:lpstr>5 - Scénario pédagogique</vt:lpstr>
      <vt:lpstr>5 - Scénario pédagogique</vt:lpstr>
      <vt:lpstr>5 - Scénario pédagogique</vt:lpstr>
      <vt:lpstr>5 - Scénario pédagogique</vt:lpstr>
      <vt:lpstr>5 - Scénario pédagogique</vt:lpstr>
      <vt:lpstr>5 - Scénario pédagogique</vt:lpstr>
      <vt:lpstr>5 - Scénario pédagogique</vt:lpstr>
      <vt:lpstr>Activités </vt:lpstr>
      <vt:lpstr>Activités </vt:lpstr>
      <vt:lpstr>RAPPEL :</vt:lpstr>
      <vt:lpstr>RAPPEL :</vt:lpstr>
      <vt:lpstr>RAPPEL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</dc:creator>
  <cp:lastModifiedBy>Windows</cp:lastModifiedBy>
  <cp:revision>28</cp:revision>
  <dcterms:created xsi:type="dcterms:W3CDTF">2020-07-08T12:00:05Z</dcterms:created>
  <dcterms:modified xsi:type="dcterms:W3CDTF">2020-10-22T08:17:51Z</dcterms:modified>
</cp:coreProperties>
</file>